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60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0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59.xml" ContentType="application/vnd.openxmlformats-officedocument.presentationml.tags+xml"/>
  <Override PartName="/ppt/tags/tag62.xml" ContentType="application/vnd.openxmlformats-officedocument.presentationml.tags+xml"/>
  <Override PartName="/ppt/tags/tag68.xml" ContentType="application/vnd.openxmlformats-officedocument.presentationml.tags+xml"/>
  <Override PartName="/ppt/tags/tag71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58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75.xml" ContentType="application/vnd.openxmlformats-officedocument.presentationml.tags+xml"/>
  <Override PartName="/ppt/tags/tag105.xml" ContentType="application/vnd.openxmlformats-officedocument.presentationml.tags+xml"/>
  <Override PartName="/ppt/tags/tag57.xml" ContentType="application/vnd.openxmlformats-officedocument.presentationml.tags+xml"/>
  <Override PartName="/ppt/tags/tag61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56.xml" ContentType="application/vnd.openxmlformats-officedocument.presentationml.tags+xml"/>
  <Override PartName="/ppt/tags/tag55.xml" ContentType="application/vnd.openxmlformats-officedocument.presentationml.tags+xml"/>
  <Override PartName="/ppt/tags/tag54.xml" ContentType="application/vnd.openxmlformats-officedocument.presentationml.tags+xml"/>
  <Override PartName="/ppt/tags/tag53.xml" ContentType="application/vnd.openxmlformats-officedocument.presentationml.tags+xml"/>
  <Override PartName="/ppt/tags/tag52.xml" ContentType="application/vnd.openxmlformats-officedocument.presentationml.tags+xml"/>
  <Override PartName="/ppt/tags/tag51.xml" ContentType="application/vnd.openxmlformats-officedocument.presentationml.tags+xml"/>
  <Override PartName="/ppt/tags/tag50.xml" ContentType="application/vnd.openxmlformats-officedocument.presentationml.tags+xml"/>
  <Override PartName="/ppt/tags/tag49.xml" ContentType="application/vnd.openxmlformats-officedocument.presentationml.tags+xml"/>
  <Override PartName="/ppt/tags/tag48.xml" ContentType="application/vnd.openxmlformats-officedocument.presentationml.tags+xml"/>
  <Override PartName="/ppt/tags/tag47.xml" ContentType="application/vnd.openxmlformats-officedocument.presentationml.tags+xml"/>
  <Override PartName="/ppt/tags/tag46.xml" ContentType="application/vnd.openxmlformats-officedocument.presentationml.tags+xml"/>
  <Override PartName="/ppt/tags/tag45.xml" ContentType="application/vnd.openxmlformats-officedocument.presentationml.tags+xml"/>
  <Override PartName="/ppt/tags/tag44.xml" ContentType="application/vnd.openxmlformats-officedocument.presentationml.tags+xml"/>
  <Override PartName="/ppt/tags/tag43.xml" ContentType="application/vnd.openxmlformats-officedocument.presentationml.tags+xml"/>
  <Override PartName="/ppt/tags/tag42.xml" ContentType="application/vnd.openxmlformats-officedocument.presentationml.tags+xml"/>
  <Override PartName="/ppt/tags/tag41.xml" ContentType="application/vnd.openxmlformats-officedocument.presentationml.tag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ppt/tags/tag33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66.xml" ContentType="application/vnd.openxmlformats-officedocument.presentationml.tags+xml"/>
  <Override PartName="/ppt/tags/tag69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65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76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77.xml" ContentType="application/vnd.openxmlformats-officedocument.presentationml.tags+xml"/>
  <Override PartName="/ppt/tags/tag19.xml" ContentType="application/vnd.openxmlformats-officedocument.presentationml.tags+xml"/>
  <Override PartName="/ppt/tags/tag7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.xml" ContentType="application/vnd.openxmlformats-officedocument.presentationml.tags+xml"/>
  <Override PartName="/ppt/tags/tag80.xml" ContentType="application/vnd.openxmlformats-officedocument.presentationml.tags+xml"/>
  <Override PartName="/ppt/tags/tag3.xml" ContentType="application/vnd.openxmlformats-officedocument.presentationml.tags+xml"/>
  <Override PartName="/ppt/tags/tag81.xml" ContentType="application/vnd.openxmlformats-officedocument.presentationml.tags+xml"/>
  <Override PartName="/ppt/tags/tag2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  <p:sldMasterId id="2147483689" r:id="rId2"/>
  </p:sldMasterIdLst>
  <p:notesMasterIdLst>
    <p:notesMasterId r:id="rId25"/>
  </p:notesMasterIdLst>
  <p:handoutMasterIdLst>
    <p:handoutMasterId r:id="rId26"/>
  </p:handoutMasterIdLst>
  <p:sldIdLst>
    <p:sldId id="264" r:id="rId3"/>
    <p:sldId id="914" r:id="rId4"/>
    <p:sldId id="948" r:id="rId5"/>
    <p:sldId id="949" r:id="rId6"/>
    <p:sldId id="965" r:id="rId7"/>
    <p:sldId id="950" r:id="rId8"/>
    <p:sldId id="951" r:id="rId9"/>
    <p:sldId id="952" r:id="rId10"/>
    <p:sldId id="953" r:id="rId11"/>
    <p:sldId id="954" r:id="rId12"/>
    <p:sldId id="955" r:id="rId13"/>
    <p:sldId id="962" r:id="rId14"/>
    <p:sldId id="963" r:id="rId15"/>
    <p:sldId id="964" r:id="rId16"/>
    <p:sldId id="956" r:id="rId17"/>
    <p:sldId id="957" r:id="rId18"/>
    <p:sldId id="958" r:id="rId19"/>
    <p:sldId id="959" r:id="rId20"/>
    <p:sldId id="960" r:id="rId21"/>
    <p:sldId id="961" r:id="rId22"/>
    <p:sldId id="724" r:id="rId23"/>
    <p:sldId id="586" r:id="rId24"/>
  </p:sldIdLst>
  <p:sldSz cx="10693400" cy="7561263"/>
  <p:notesSz cx="6797675" cy="9928225"/>
  <p:custDataLst>
    <p:tags r:id="rId27"/>
  </p:custDataLst>
  <p:defaultTextStyle>
    <a:defPPr>
      <a:defRPr lang="fr-FR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4" userDrawn="1">
          <p15:clr>
            <a:srgbClr val="A4A3A4"/>
          </p15:clr>
        </p15:guide>
        <p15:guide id="2" orient="horz" pos="936">
          <p15:clr>
            <a:srgbClr val="A4A3A4"/>
          </p15:clr>
        </p15:guide>
        <p15:guide id="3" orient="horz" pos="4649" userDrawn="1">
          <p15:clr>
            <a:srgbClr val="A4A3A4"/>
          </p15:clr>
        </p15:guide>
        <p15:guide id="4" orient="horz" pos="3788" userDrawn="1">
          <p15:clr>
            <a:srgbClr val="A4A3A4"/>
          </p15:clr>
        </p15:guide>
        <p15:guide id="5" orient="horz" pos="2495" userDrawn="1">
          <p15:clr>
            <a:srgbClr val="A4A3A4"/>
          </p15:clr>
        </p15:guide>
        <p15:guide id="6" orient="horz" pos="2291" userDrawn="1">
          <p15:clr>
            <a:srgbClr val="A4A3A4"/>
          </p15:clr>
        </p15:guide>
        <p15:guide id="7" orient="horz" pos="122">
          <p15:clr>
            <a:srgbClr val="A4A3A4"/>
          </p15:clr>
        </p15:guide>
        <p15:guide id="8" orient="horz" pos="1384" userDrawn="1">
          <p15:clr>
            <a:srgbClr val="A4A3A4"/>
          </p15:clr>
        </p15:guide>
        <p15:guide id="9" orient="horz" pos="3742" userDrawn="1">
          <p15:clr>
            <a:srgbClr val="A4A3A4"/>
          </p15:clr>
        </p15:guide>
        <p15:guide id="10" orient="horz" pos="1157" userDrawn="1">
          <p15:clr>
            <a:srgbClr val="A4A3A4"/>
          </p15:clr>
        </p15:guide>
        <p15:guide id="11" pos="1780" userDrawn="1">
          <p15:clr>
            <a:srgbClr val="A4A3A4"/>
          </p15:clr>
        </p15:guide>
        <p15:guide id="12" pos="6624">
          <p15:clr>
            <a:srgbClr val="A4A3A4"/>
          </p15:clr>
        </p15:guide>
        <p15:guide id="13" pos="1259" userDrawn="1">
          <p15:clr>
            <a:srgbClr val="A4A3A4"/>
          </p15:clr>
        </p15:guide>
        <p15:guide id="14" pos="3436" userDrawn="1">
          <p15:clr>
            <a:srgbClr val="A4A3A4"/>
          </p15:clr>
        </p15:guide>
        <p15:guide id="15" pos="238" userDrawn="1">
          <p15:clr>
            <a:srgbClr val="A4A3A4"/>
          </p15:clr>
        </p15:guide>
        <p15:guide id="16" pos="6512">
          <p15:clr>
            <a:srgbClr val="A4A3A4"/>
          </p15:clr>
        </p15:guide>
        <p15:guide id="17" pos="5545" userDrawn="1">
          <p15:clr>
            <a:srgbClr val="A4A3A4"/>
          </p15:clr>
        </p15:guide>
        <p15:guide id="18" orient="horz" pos="2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CA36"/>
    <a:srgbClr val="002C59"/>
    <a:srgbClr val="0064A6"/>
    <a:srgbClr val="000000"/>
    <a:srgbClr val="002B58"/>
    <a:srgbClr val="012C59"/>
    <a:srgbClr val="F5C513"/>
    <a:srgbClr val="6FBAED"/>
    <a:srgbClr val="FFFFFF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75" autoAdjust="0"/>
    <p:restoredTop sz="94472" autoAdjust="0"/>
  </p:normalViewPr>
  <p:slideViewPr>
    <p:cSldViewPr snapToGrid="0" showGuides="1">
      <p:cViewPr varScale="1">
        <p:scale>
          <a:sx n="103" d="100"/>
          <a:sy n="103" d="100"/>
        </p:scale>
        <p:origin x="510" y="108"/>
      </p:cViewPr>
      <p:guideLst>
        <p:guide orient="horz" pos="4264"/>
        <p:guide orient="horz" pos="936"/>
        <p:guide orient="horz" pos="4649"/>
        <p:guide orient="horz" pos="3788"/>
        <p:guide orient="horz" pos="2495"/>
        <p:guide orient="horz" pos="2291"/>
        <p:guide orient="horz" pos="122"/>
        <p:guide orient="horz" pos="1384"/>
        <p:guide orient="horz" pos="3742"/>
        <p:guide orient="horz" pos="1157"/>
        <p:guide pos="1780"/>
        <p:guide pos="6624"/>
        <p:guide pos="1259"/>
        <p:guide pos="3436"/>
        <p:guide pos="238"/>
        <p:guide pos="6512"/>
        <p:guide pos="5545"/>
        <p:guide orient="horz" pos="2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 showGuides="1">
      <p:cViewPr>
        <p:scale>
          <a:sx n="120" d="100"/>
          <a:sy n="120" d="100"/>
        </p:scale>
        <p:origin x="-2106" y="328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162907268170422E-2"/>
          <c:y val="6.7223963775687914E-2"/>
          <c:w val="0.85996240601503759"/>
          <c:h val="0.8213166144200626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96969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36591478696741853"/>
                  <c:y val="-2.4381748519679554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2B9-4DED-9597-69E0B130E0E3}"/>
                </c:ext>
              </c:extLst>
            </c:dLbl>
            <c:dLbl>
              <c:idx val="1"/>
              <c:layout>
                <c:manualLayout>
                  <c:x val="0.20332080200501254"/>
                  <c:y val="-2.4381748519679554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2B9-4DED-9597-69E0B130E0E3}"/>
                </c:ext>
              </c:extLst>
            </c:dLbl>
            <c:dLbl>
              <c:idx val="2"/>
              <c:layout>
                <c:manualLayout>
                  <c:x val="0.22587719298245615"/>
                  <c:y val="-2.4381748519679554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2B9-4DED-9597-69E0B130E0E3}"/>
                </c:ext>
              </c:extLst>
            </c:dLbl>
            <c:dLbl>
              <c:idx val="3"/>
              <c:layout>
                <c:manualLayout>
                  <c:x val="0.18546365914786966"/>
                  <c:y val="-2.4381748519679554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2B9-4DED-9597-69E0B130E0E3}"/>
                </c:ext>
              </c:extLst>
            </c:dLbl>
            <c:dLbl>
              <c:idx val="4"/>
              <c:layout>
                <c:manualLayout>
                  <c:x val="9.555137844611529E-2"/>
                  <c:y val="-2.4381748519679554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02B9-4DED-9597-69E0B130E0E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37.299999999999997</c:v>
                </c:pt>
                <c:pt idx="1">
                  <c:v>18.399999999999999</c:v>
                </c:pt>
                <c:pt idx="2">
                  <c:v>21</c:v>
                </c:pt>
                <c:pt idx="3">
                  <c:v>16.3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B9-4DED-9597-69E0B130E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9274655"/>
        <c:axId val="1"/>
      </c:barChart>
      <c:catAx>
        <c:axId val="29274655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0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#,##0&quot;%&quot;;&quot;-&quot;#,##0&quot;%&quot;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rgbClr val="012C59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9274655"/>
        <c:crosses val="max"/>
        <c:crossBetween val="between"/>
        <c:majorUnit val="10"/>
      </c:valAx>
      <c:spPr>
        <a:noFill/>
        <a:ln w="9525" cmpd="sng" algn="ctr">
          <a:solidFill>
            <a:schemeClr val="tx1"/>
          </a:solidFill>
          <a:prstDash val="solid"/>
        </a:ln>
      </c:spPr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536146447409251E-2"/>
          <c:y val="6.5379403794037935E-2"/>
          <c:w val="0.85169097114489611"/>
          <c:h val="0.82621951219512191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-2.371273712737127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667-4918-85D7-B0E636C9B04F}"/>
                </c:ext>
              </c:extLst>
            </c:dLbl>
            <c:dLbl>
              <c:idx val="2"/>
              <c:layout>
                <c:manualLayout>
                  <c:x val="0"/>
                  <c:y val="-2.371273712737127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667-4918-85D7-B0E636C9B04F}"/>
                </c:ext>
              </c:extLst>
            </c:dLbl>
            <c:dLbl>
              <c:idx val="3"/>
              <c:layout>
                <c:manualLayout>
                  <c:x val="0"/>
                  <c:y val="-2.371273712737127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667-4918-85D7-B0E636C9B04F}"/>
                </c:ext>
              </c:extLst>
            </c:dLbl>
            <c:dLbl>
              <c:idx val="4"/>
              <c:layout>
                <c:manualLayout>
                  <c:x val="0"/>
                  <c:y val="-2.371273712737127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667-4918-85D7-B0E636C9B04F}"/>
                </c:ext>
              </c:extLst>
            </c:dLbl>
            <c:dLbl>
              <c:idx val="5"/>
              <c:layout>
                <c:manualLayout>
                  <c:x val="-3.1026993484331366E-4"/>
                  <c:y val="-2.371273712737127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6667-4918-85D7-B0E636C9B04F}"/>
                </c:ext>
              </c:extLst>
            </c:dLbl>
            <c:dLbl>
              <c:idx val="6"/>
              <c:layout>
                <c:manualLayout>
                  <c:x val="0"/>
                  <c:y val="-2.371273712737127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6667-4918-85D7-B0E636C9B04F}"/>
                </c:ext>
              </c:extLst>
            </c:dLbl>
            <c:dLbl>
              <c:idx val="7"/>
              <c:layout>
                <c:manualLayout>
                  <c:x val="0"/>
                  <c:y val="-2.371273712737127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6667-4918-85D7-B0E636C9B0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0">
                  <c:v>5.6</c:v>
                </c:pt>
                <c:pt idx="1">
                  <c:v>21.2</c:v>
                </c:pt>
                <c:pt idx="2">
                  <c:v>21.7</c:v>
                </c:pt>
                <c:pt idx="3">
                  <c:v>13.1</c:v>
                </c:pt>
                <c:pt idx="4">
                  <c:v>25.5</c:v>
                </c:pt>
                <c:pt idx="5">
                  <c:v>25.7</c:v>
                </c:pt>
                <c:pt idx="6">
                  <c:v>35.700000000000003</c:v>
                </c:pt>
                <c:pt idx="7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667-4918-85D7-B0E636C9B04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2.371273712737127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6667-4918-85D7-B0E636C9B04F}"/>
                </c:ext>
              </c:extLst>
            </c:dLbl>
            <c:dLbl>
              <c:idx val="1"/>
              <c:layout>
                <c:manualLayout>
                  <c:x val="0"/>
                  <c:y val="-2.371273712737127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6667-4918-85D7-B0E636C9B04F}"/>
                </c:ext>
              </c:extLst>
            </c:dLbl>
            <c:dLbl>
              <c:idx val="2"/>
              <c:layout>
                <c:manualLayout>
                  <c:x val="-3.1026993484331366E-4"/>
                  <c:y val="-2.371273712737127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6667-4918-85D7-B0E636C9B04F}"/>
                </c:ext>
              </c:extLst>
            </c:dLbl>
            <c:dLbl>
              <c:idx val="3"/>
              <c:layout>
                <c:manualLayout>
                  <c:x val="0"/>
                  <c:y val="-2.371273712737127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6667-4918-85D7-B0E636C9B04F}"/>
                </c:ext>
              </c:extLst>
            </c:dLbl>
            <c:dLbl>
              <c:idx val="4"/>
              <c:layout>
                <c:manualLayout>
                  <c:x val="0"/>
                  <c:y val="-2.371273712737127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6667-4918-85D7-B0E636C9B04F}"/>
                </c:ext>
              </c:extLst>
            </c:dLbl>
            <c:dLbl>
              <c:idx val="5"/>
              <c:layout>
                <c:manualLayout>
                  <c:x val="0"/>
                  <c:y val="-2.371273712737127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6667-4918-85D7-B0E636C9B04F}"/>
                </c:ext>
              </c:extLst>
            </c:dLbl>
            <c:dLbl>
              <c:idx val="6"/>
              <c:layout>
                <c:manualLayout>
                  <c:x val="-3.1026993484331366E-4"/>
                  <c:y val="-2.371273712737127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6667-4918-85D7-B0E636C9B04F}"/>
                </c:ext>
              </c:extLst>
            </c:dLbl>
            <c:dLbl>
              <c:idx val="7"/>
              <c:layout>
                <c:manualLayout>
                  <c:x val="0"/>
                  <c:y val="-2.371273712737127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6667-4918-85D7-B0E636C9B0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Sheet1!$A$2:$H$2</c:f>
              <c:numCache>
                <c:formatCode>General</c:formatCode>
                <c:ptCount val="8"/>
                <c:pt idx="0">
                  <c:v>17.899999999999999</c:v>
                </c:pt>
                <c:pt idx="1">
                  <c:v>22.8</c:v>
                </c:pt>
                <c:pt idx="2">
                  <c:v>28.7</c:v>
                </c:pt>
                <c:pt idx="3">
                  <c:v>23.5</c:v>
                </c:pt>
                <c:pt idx="4">
                  <c:v>29.799999999999997</c:v>
                </c:pt>
                <c:pt idx="5">
                  <c:v>28.7</c:v>
                </c:pt>
                <c:pt idx="6">
                  <c:v>25.4</c:v>
                </c:pt>
                <c:pt idx="7">
                  <c:v>28.000000000000004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667-4918-85D7-B0E636C9B04F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3.1026993484331366E-4"/>
                  <c:y val="-2.371273712737127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6667-4918-85D7-B0E636C9B04F}"/>
                </c:ext>
              </c:extLst>
            </c:dLbl>
            <c:dLbl>
              <c:idx val="1"/>
              <c:layout>
                <c:manualLayout>
                  <c:x val="0"/>
                  <c:y val="-2.371273712737127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6667-4918-85D7-B0E636C9B04F}"/>
                </c:ext>
              </c:extLst>
            </c:dLbl>
            <c:dLbl>
              <c:idx val="2"/>
              <c:layout>
                <c:manualLayout>
                  <c:x val="-3.1026993484331366E-4"/>
                  <c:y val="-2.371273712737127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6667-4918-85D7-B0E636C9B04F}"/>
                </c:ext>
              </c:extLst>
            </c:dLbl>
            <c:dLbl>
              <c:idx val="3"/>
              <c:layout>
                <c:manualLayout>
                  <c:x val="0"/>
                  <c:y val="-2.371273712737127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6667-4918-85D7-B0E636C9B04F}"/>
                </c:ext>
              </c:extLst>
            </c:dLbl>
            <c:dLbl>
              <c:idx val="4"/>
              <c:layout>
                <c:manualLayout>
                  <c:x val="0"/>
                  <c:y val="-2.371273712737127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6667-4918-85D7-B0E636C9B04F}"/>
                </c:ext>
              </c:extLst>
            </c:dLbl>
            <c:dLbl>
              <c:idx val="5"/>
              <c:layout>
                <c:manualLayout>
                  <c:x val="-3.1026993484331366E-4"/>
                  <c:y val="-2.371273712737127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6667-4918-85D7-B0E636C9B04F}"/>
                </c:ext>
              </c:extLst>
            </c:dLbl>
            <c:dLbl>
              <c:idx val="6"/>
              <c:layout>
                <c:manualLayout>
                  <c:x val="0"/>
                  <c:y val="-2.371273712737127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6667-4918-85D7-B0E636C9B04F}"/>
                </c:ext>
              </c:extLst>
            </c:dLbl>
            <c:dLbl>
              <c:idx val="7"/>
              <c:layout>
                <c:manualLayout>
                  <c:x val="0"/>
                  <c:y val="-2.371273712737127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6667-4918-85D7-B0E636C9B0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Sheet1!$A$3:$H$3</c:f>
              <c:numCache>
                <c:formatCode>General</c:formatCode>
                <c:ptCount val="8"/>
                <c:pt idx="0">
                  <c:v>73.7</c:v>
                </c:pt>
                <c:pt idx="1">
                  <c:v>49.400000000000006</c:v>
                </c:pt>
                <c:pt idx="2">
                  <c:v>45.699999999999996</c:v>
                </c:pt>
                <c:pt idx="3">
                  <c:v>60.6</c:v>
                </c:pt>
                <c:pt idx="4">
                  <c:v>40.600000000000009</c:v>
                </c:pt>
                <c:pt idx="5">
                  <c:v>36.9</c:v>
                </c:pt>
                <c:pt idx="6">
                  <c:v>33.300000000000004</c:v>
                </c:pt>
                <c:pt idx="7">
                  <c:v>38.399999999999991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6667-4918-85D7-B0E636C9B04F}"/>
            </c:ext>
          </c:extLst>
        </c:ser>
        <c:ser>
          <c:idx val="3"/>
          <c:order val="3"/>
          <c:spPr>
            <a:solidFill>
              <a:srgbClr val="969696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-2.371273712737127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6667-4918-85D7-B0E636C9B04F}"/>
                </c:ext>
              </c:extLst>
            </c:dLbl>
            <c:dLbl>
              <c:idx val="5"/>
              <c:layout>
                <c:manualLayout>
                  <c:x val="-3.1026993484331366E-4"/>
                  <c:y val="-2.371273712737127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6667-4918-85D7-B0E636C9B0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Sheet1!$A$4:$H$4</c:f>
              <c:numCache>
                <c:formatCode>General</c:formatCode>
                <c:ptCount val="8"/>
                <c:pt idx="0">
                  <c:v>2.7999999999999972</c:v>
                </c:pt>
                <c:pt idx="1">
                  <c:v>6.5999999999999943</c:v>
                </c:pt>
                <c:pt idx="2">
                  <c:v>3.9000000000000057</c:v>
                </c:pt>
                <c:pt idx="3">
                  <c:v>2.7999999999999972</c:v>
                </c:pt>
                <c:pt idx="4">
                  <c:v>4.0999999999999943</c:v>
                </c:pt>
                <c:pt idx="5">
                  <c:v>8.7000000000000028</c:v>
                </c:pt>
                <c:pt idx="6">
                  <c:v>5.5999999999999943</c:v>
                </c:pt>
                <c:pt idx="7">
                  <c:v>4.4000000000000057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667-4918-85D7-B0E636C9B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9422975"/>
        <c:axId val="1"/>
      </c:barChart>
      <c:catAx>
        <c:axId val="29422975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#,##0&quot;%&quot;;&quot;-&quot;#,##0&quot;%&quot;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rgbClr val="012C59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9422975"/>
        <c:crosses val="max"/>
        <c:crossBetween val="between"/>
        <c:majorUnit val="20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536146447409251E-2"/>
          <c:y val="6.5758091993185691E-2"/>
          <c:w val="0.85169097114489611"/>
          <c:h val="0.8252129471890971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2.385008517887564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9FD-42C4-9362-D50223366BBF}"/>
                </c:ext>
              </c:extLst>
            </c:dLbl>
            <c:dLbl>
              <c:idx val="1"/>
              <c:layout>
                <c:manualLayout>
                  <c:x val="0"/>
                  <c:y val="-2.385008517887564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9FD-42C4-9362-D50223366BBF}"/>
                </c:ext>
              </c:extLst>
            </c:dLbl>
            <c:dLbl>
              <c:idx val="2"/>
              <c:layout>
                <c:manualLayout>
                  <c:x val="-3.1026993484331366E-4"/>
                  <c:y val="-2.385008517887564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99FD-42C4-9362-D50223366BBF}"/>
                </c:ext>
              </c:extLst>
            </c:dLbl>
            <c:dLbl>
              <c:idx val="3"/>
              <c:layout>
                <c:manualLayout>
                  <c:x val="0"/>
                  <c:y val="-2.385008517887564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99FD-42C4-9362-D50223366BBF}"/>
                </c:ext>
              </c:extLst>
            </c:dLbl>
            <c:dLbl>
              <c:idx val="4"/>
              <c:layout>
                <c:manualLayout>
                  <c:x val="0"/>
                  <c:y val="-2.385008517887564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99FD-42C4-9362-D50223366BBF}"/>
                </c:ext>
              </c:extLst>
            </c:dLbl>
            <c:dLbl>
              <c:idx val="5"/>
              <c:layout>
                <c:manualLayout>
                  <c:x val="0"/>
                  <c:y val="-2.385008517887564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99FD-42C4-9362-D50223366BB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17</c:v>
                </c:pt>
                <c:pt idx="1">
                  <c:v>16.600000000000001</c:v>
                </c:pt>
                <c:pt idx="2">
                  <c:v>23.8</c:v>
                </c:pt>
                <c:pt idx="3">
                  <c:v>14.2</c:v>
                </c:pt>
                <c:pt idx="4">
                  <c:v>14.5</c:v>
                </c:pt>
                <c:pt idx="5">
                  <c:v>30.3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FD-42C4-9362-D50223366BB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2.385008517887564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99FD-42C4-9362-D50223366BBF}"/>
                </c:ext>
              </c:extLst>
            </c:dLbl>
            <c:dLbl>
              <c:idx val="1"/>
              <c:layout>
                <c:manualLayout>
                  <c:x val="0"/>
                  <c:y val="-2.385008517887564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99FD-42C4-9362-D50223366BBF}"/>
                </c:ext>
              </c:extLst>
            </c:dLbl>
            <c:dLbl>
              <c:idx val="2"/>
              <c:layout>
                <c:manualLayout>
                  <c:x val="0"/>
                  <c:y val="-2.385008517887564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99FD-42C4-9362-D50223366BBF}"/>
                </c:ext>
              </c:extLst>
            </c:dLbl>
            <c:dLbl>
              <c:idx val="3"/>
              <c:layout>
                <c:manualLayout>
                  <c:x val="0"/>
                  <c:y val="-2.385008517887564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99FD-42C4-9362-D50223366BBF}"/>
                </c:ext>
              </c:extLst>
            </c:dLbl>
            <c:dLbl>
              <c:idx val="4"/>
              <c:layout>
                <c:manualLayout>
                  <c:x val="0"/>
                  <c:y val="-2.385008517887564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99FD-42C4-9362-D50223366BBF}"/>
                </c:ext>
              </c:extLst>
            </c:dLbl>
            <c:dLbl>
              <c:idx val="5"/>
              <c:layout>
                <c:manualLayout>
                  <c:x val="-3.1026993484331366E-4"/>
                  <c:y val="-2.385008517887564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99FD-42C4-9362-D50223366BB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0">
                  <c:v>31.5</c:v>
                </c:pt>
                <c:pt idx="1">
                  <c:v>31.9</c:v>
                </c:pt>
                <c:pt idx="2">
                  <c:v>36.799999999999997</c:v>
                </c:pt>
                <c:pt idx="3">
                  <c:v>35</c:v>
                </c:pt>
                <c:pt idx="4">
                  <c:v>26.799999999999997</c:v>
                </c:pt>
                <c:pt idx="5">
                  <c:v>34.299999999999997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9FD-42C4-9362-D50223366BBF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3.1026993484331366E-4"/>
                  <c:y val="-2.385008517887564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99FD-42C4-9362-D50223366BBF}"/>
                </c:ext>
              </c:extLst>
            </c:dLbl>
            <c:dLbl>
              <c:idx val="1"/>
              <c:layout>
                <c:manualLayout>
                  <c:x val="-3.1026993484331366E-4"/>
                  <c:y val="-2.385008517887564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99FD-42C4-9362-D50223366BBF}"/>
                </c:ext>
              </c:extLst>
            </c:dLbl>
            <c:dLbl>
              <c:idx val="2"/>
              <c:layout>
                <c:manualLayout>
                  <c:x val="0"/>
                  <c:y val="-2.385008517887564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99FD-42C4-9362-D50223366BBF}"/>
                </c:ext>
              </c:extLst>
            </c:dLbl>
            <c:dLbl>
              <c:idx val="3"/>
              <c:layout>
                <c:manualLayout>
                  <c:x val="0"/>
                  <c:y val="-2.385008517887564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99FD-42C4-9362-D50223366BBF}"/>
                </c:ext>
              </c:extLst>
            </c:dLbl>
            <c:dLbl>
              <c:idx val="4"/>
              <c:layout>
                <c:manualLayout>
                  <c:x val="0"/>
                  <c:y val="-2.385008517887564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99FD-42C4-9362-D50223366BBF}"/>
                </c:ext>
              </c:extLst>
            </c:dLbl>
            <c:dLbl>
              <c:idx val="5"/>
              <c:layout>
                <c:manualLayout>
                  <c:x val="-3.1026993484331366E-4"/>
                  <c:y val="-2.385008517887564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99FD-42C4-9362-D50223366BB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Sheet1!$A$3:$F$3</c:f>
              <c:numCache>
                <c:formatCode>General</c:formatCode>
                <c:ptCount val="6"/>
                <c:pt idx="0">
                  <c:v>29.099999999999994</c:v>
                </c:pt>
                <c:pt idx="1">
                  <c:v>29.400000000000006</c:v>
                </c:pt>
                <c:pt idx="2">
                  <c:v>25.200000000000003</c:v>
                </c:pt>
                <c:pt idx="3">
                  <c:v>28.399999999999991</c:v>
                </c:pt>
                <c:pt idx="4">
                  <c:v>27.700000000000003</c:v>
                </c:pt>
                <c:pt idx="5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9FD-42C4-9362-D50223366BBF}"/>
            </c:ext>
          </c:extLst>
        </c:ser>
        <c:ser>
          <c:idx val="3"/>
          <c:order val="3"/>
          <c:spPr>
            <a:solidFill>
              <a:srgbClr val="96969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3.1026993484331366E-4"/>
                  <c:y val="-2.385008517887564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99FD-42C4-9362-D50223366BBF}"/>
                </c:ext>
              </c:extLst>
            </c:dLbl>
            <c:dLbl>
              <c:idx val="1"/>
              <c:layout>
                <c:manualLayout>
                  <c:x val="-3.1026993484331366E-4"/>
                  <c:y val="-2.385008517887564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99FD-42C4-9362-D50223366BBF}"/>
                </c:ext>
              </c:extLst>
            </c:dLbl>
            <c:dLbl>
              <c:idx val="2"/>
              <c:layout>
                <c:manualLayout>
                  <c:x val="0"/>
                  <c:y val="-2.385008517887564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99FD-42C4-9362-D50223366BBF}"/>
                </c:ext>
              </c:extLst>
            </c:dLbl>
            <c:dLbl>
              <c:idx val="3"/>
              <c:layout>
                <c:manualLayout>
                  <c:x val="-3.1026993484331366E-4"/>
                  <c:y val="-2.385008517887564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99FD-42C4-9362-D50223366BBF}"/>
                </c:ext>
              </c:extLst>
            </c:dLbl>
            <c:dLbl>
              <c:idx val="4"/>
              <c:layout>
                <c:manualLayout>
                  <c:x val="-3.1026993484331366E-4"/>
                  <c:y val="-2.385008517887564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99FD-42C4-9362-D50223366BBF}"/>
                </c:ext>
              </c:extLst>
            </c:dLbl>
            <c:dLbl>
              <c:idx val="5"/>
              <c:layout>
                <c:manualLayout>
                  <c:x val="-3.1026993484331366E-4"/>
                  <c:y val="-2.385008517887564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99FD-42C4-9362-D50223366BB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Sheet1!$A$4:$F$4</c:f>
              <c:numCache>
                <c:formatCode>General</c:formatCode>
                <c:ptCount val="6"/>
                <c:pt idx="0">
                  <c:v>22.400000000000006</c:v>
                </c:pt>
                <c:pt idx="1">
                  <c:v>22.099999999999994</c:v>
                </c:pt>
                <c:pt idx="2">
                  <c:v>14.200000000000003</c:v>
                </c:pt>
                <c:pt idx="3">
                  <c:v>22.400000000000006</c:v>
                </c:pt>
                <c:pt idx="4">
                  <c:v>31</c:v>
                </c:pt>
                <c:pt idx="5">
                  <c:v>11.900000000000006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99FD-42C4-9362-D50223366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59797567"/>
        <c:axId val="1"/>
      </c:barChart>
      <c:catAx>
        <c:axId val="559797567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#,##0&quot;%&quot;;&quot;-&quot;#,##0&quot;%&quot;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rgbClr val="012C59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9797567"/>
        <c:crosses val="max"/>
        <c:crossBetween val="between"/>
        <c:majorUnit val="20"/>
      </c:valAx>
      <c:spPr>
        <a:noFill/>
        <a:ln w="9525" cmpd="sng" algn="ctr">
          <a:solidFill>
            <a:schemeClr val="tx1"/>
          </a:solidFill>
          <a:prstDash val="solid"/>
        </a:ln>
      </c:spPr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162907268170422E-2"/>
          <c:y val="6.4721663313212607E-2"/>
          <c:w val="0.85996240601503759"/>
          <c:h val="0.8279678068410463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96969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1510025062656641"/>
                  <c:y val="-2.3474178403755869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E85-4ED5-82AC-8FE3D189CC34}"/>
                </c:ext>
              </c:extLst>
            </c:dLbl>
            <c:dLbl>
              <c:idx val="1"/>
              <c:layout>
                <c:manualLayout>
                  <c:x val="0.29448621553884713"/>
                  <c:y val="-2.3474178403755869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E85-4ED5-82AC-8FE3D189CC34}"/>
                </c:ext>
              </c:extLst>
            </c:dLbl>
            <c:dLbl>
              <c:idx val="2"/>
              <c:layout>
                <c:manualLayout>
                  <c:x val="0.2857142857142857"/>
                  <c:y val="-2.3474178403755869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E85-4ED5-82AC-8FE3D189CC3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43</c:v>
                </c:pt>
                <c:pt idx="1">
                  <c:v>29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85-4ED5-82AC-8FE3D189C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9397055"/>
        <c:axId val="1"/>
      </c:barChart>
      <c:catAx>
        <c:axId val="29397055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0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#,##0&quot;%&quot;;&quot;-&quot;#,##0&quot;%&quot;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rgbClr val="012C59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9397055"/>
        <c:crosses val="max"/>
        <c:crossBetween val="between"/>
        <c:majorUnit val="10"/>
      </c:valAx>
      <c:spPr>
        <a:noFill/>
        <a:ln w="9525" cmpd="sng" algn="ctr">
          <a:solidFill>
            <a:schemeClr val="tx1"/>
          </a:solidFill>
          <a:prstDash val="solid"/>
        </a:ln>
      </c:spPr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162907268170422E-2"/>
          <c:y val="6.4634963161419964E-2"/>
          <c:w val="0.85996240601503759"/>
          <c:h val="0.8281982585398526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96969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1162280701754386"/>
                  <c:y val="-2.344273275284661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958-4B77-80D0-0160EA29591B}"/>
                </c:ext>
              </c:extLst>
            </c:dLbl>
            <c:dLbl>
              <c:idx val="1"/>
              <c:layout>
                <c:manualLayout>
                  <c:x val="0.18703007518796994"/>
                  <c:y val="-2.344273275284661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958-4B77-80D0-0160EA29591B}"/>
                </c:ext>
              </c:extLst>
            </c:dLbl>
            <c:dLbl>
              <c:idx val="2"/>
              <c:layout>
                <c:manualLayout>
                  <c:x val="0.27192982456140352"/>
                  <c:y val="-2.344273275284661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958-4B77-80D0-0160EA29591B}"/>
                </c:ext>
              </c:extLst>
            </c:dLbl>
            <c:dLbl>
              <c:idx val="3"/>
              <c:layout>
                <c:manualLayout>
                  <c:x val="0.29041353383458646"/>
                  <c:y val="-2.344273275284661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958-4B77-80D0-0160EA29591B}"/>
                </c:ext>
              </c:extLst>
            </c:dLbl>
            <c:dLbl>
              <c:idx val="4"/>
              <c:layout>
                <c:manualLayout>
                  <c:x val="0.13909774436090225"/>
                  <c:y val="-2.344273275284661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A958-4B77-80D0-0160EA29591B}"/>
                </c:ext>
              </c:extLst>
            </c:dLbl>
            <c:dLbl>
              <c:idx val="5"/>
              <c:layout>
                <c:manualLayout>
                  <c:x val="0.10401002506265664"/>
                  <c:y val="-2.344273275284661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A958-4B77-80D0-0160EA2959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9.4</c:v>
                </c:pt>
                <c:pt idx="1">
                  <c:v>16.5</c:v>
                </c:pt>
                <c:pt idx="2">
                  <c:v>26.4</c:v>
                </c:pt>
                <c:pt idx="3">
                  <c:v>28.5</c:v>
                </c:pt>
                <c:pt idx="4">
                  <c:v>11.1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58-4B77-80D0-0160EA295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9314015"/>
        <c:axId val="1"/>
      </c:barChart>
      <c:catAx>
        <c:axId val="29314015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0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#,##0&quot;%&quot;;&quot;-&quot;#,##0&quot;%&quot;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rgbClr val="012C59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9314015"/>
        <c:crosses val="max"/>
        <c:crossBetween val="between"/>
        <c:majorUnit val="10"/>
      </c:valAx>
      <c:spPr>
        <a:noFill/>
        <a:ln w="9525" cmpd="sng" algn="ctr">
          <a:solidFill>
            <a:schemeClr val="tx1"/>
          </a:solidFill>
          <a:prstDash val="solid"/>
        </a:ln>
      </c:spPr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162907268170422E-2"/>
          <c:y val="5.9882097424759542E-2"/>
          <c:w val="0.85996240601503759"/>
          <c:h val="0.8408315234253800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96969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6848370927318294"/>
                  <c:y val="-2.171889543903195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099-4AF1-AC62-E70ED2216B2B}"/>
                </c:ext>
              </c:extLst>
            </c:dLbl>
            <c:dLbl>
              <c:idx val="1"/>
              <c:layout>
                <c:manualLayout>
                  <c:x val="0.24310776942355888"/>
                  <c:y val="-2.171889543903195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099-4AF1-AC62-E70ED2216B2B}"/>
                </c:ext>
              </c:extLst>
            </c:dLbl>
            <c:dLbl>
              <c:idx val="2"/>
              <c:layout>
                <c:manualLayout>
                  <c:x val="0.16572681704260653"/>
                  <c:y val="-2.171889543903195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2099-4AF1-AC62-E70ED2216B2B}"/>
                </c:ext>
              </c:extLst>
            </c:dLbl>
            <c:dLbl>
              <c:idx val="3"/>
              <c:layout>
                <c:manualLayout>
                  <c:x val="0.31171679197994989"/>
                  <c:y val="-2.171889543903195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099-4AF1-AC62-E70ED2216B2B}"/>
                </c:ext>
              </c:extLst>
            </c:dLbl>
            <c:dLbl>
              <c:idx val="4"/>
              <c:layout>
                <c:manualLayout>
                  <c:x val="0.31171679197994989"/>
                  <c:y val="-2.171889543903195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2099-4AF1-AC62-E70ED2216B2B}"/>
                </c:ext>
              </c:extLst>
            </c:dLbl>
            <c:dLbl>
              <c:idx val="5"/>
              <c:layout>
                <c:manualLayout>
                  <c:x val="0.33771929824561403"/>
                  <c:y val="-2.171889543903195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2099-4AF1-AC62-E70ED2216B2B}"/>
                </c:ext>
              </c:extLst>
            </c:dLbl>
            <c:dLbl>
              <c:idx val="6"/>
              <c:layout>
                <c:manualLayout>
                  <c:x val="0.30294486215538846"/>
                  <c:y val="-2.171889543903195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2099-4AF1-AC62-E70ED2216B2B}"/>
                </c:ext>
              </c:extLst>
            </c:dLbl>
            <c:dLbl>
              <c:idx val="7"/>
              <c:layout>
                <c:manualLayout>
                  <c:x val="0.24310776942355888"/>
                  <c:y val="-2.171889543903195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2099-4AF1-AC62-E70ED2216B2B}"/>
                </c:ext>
              </c:extLst>
            </c:dLbl>
            <c:dLbl>
              <c:idx val="8"/>
              <c:layout>
                <c:manualLayout>
                  <c:x val="0.26033834586466165"/>
                  <c:y val="-2.171889543903195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2099-4AF1-AC62-E70ED2216B2B}"/>
                </c:ext>
              </c:extLst>
            </c:dLbl>
            <c:dLbl>
              <c:idx val="9"/>
              <c:layout>
                <c:manualLayout>
                  <c:x val="0.22587719298245615"/>
                  <c:y val="-2.171889543903195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2099-4AF1-AC62-E70ED2216B2B}"/>
                </c:ext>
              </c:extLst>
            </c:dLbl>
            <c:dLbl>
              <c:idx val="10"/>
              <c:layout>
                <c:manualLayout>
                  <c:x val="0.37186716791979951"/>
                  <c:y val="-2.171889543903195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2099-4AF1-AC62-E70ED2216B2B}"/>
                </c:ext>
              </c:extLst>
            </c:dLbl>
            <c:dLbl>
              <c:idx val="11"/>
              <c:layout>
                <c:manualLayout>
                  <c:x val="0.21710526315789475"/>
                  <c:y val="-2.171889543903195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2099-4AF1-AC62-E70ED2216B2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26</c:v>
                </c:pt>
                <c:pt idx="1">
                  <c:v>23</c:v>
                </c:pt>
                <c:pt idx="2">
                  <c:v>14</c:v>
                </c:pt>
                <c:pt idx="3">
                  <c:v>31</c:v>
                </c:pt>
                <c:pt idx="4">
                  <c:v>31</c:v>
                </c:pt>
                <c:pt idx="5">
                  <c:v>34</c:v>
                </c:pt>
                <c:pt idx="6">
                  <c:v>30</c:v>
                </c:pt>
                <c:pt idx="7">
                  <c:v>23</c:v>
                </c:pt>
                <c:pt idx="8">
                  <c:v>25</c:v>
                </c:pt>
                <c:pt idx="9">
                  <c:v>21</c:v>
                </c:pt>
                <c:pt idx="10">
                  <c:v>38</c:v>
                </c:pt>
                <c:pt idx="1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099-4AF1-AC62-E70ED2216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79231648"/>
        <c:axId val="1"/>
      </c:barChart>
      <c:catAx>
        <c:axId val="147923164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0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#,##0&quot;%&quot;;&quot;-&quot;#,##0&quot;%&quot;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rgbClr val="012C59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79231648"/>
        <c:crosses val="max"/>
        <c:crossBetween val="between"/>
        <c:majorUnit val="10"/>
      </c:valAx>
      <c:spPr>
        <a:noFill/>
        <a:ln w="9525" cmpd="sng" algn="ctr">
          <a:solidFill>
            <a:schemeClr val="tx1"/>
          </a:solidFill>
          <a:prstDash val="solid"/>
        </a:ln>
      </c:spPr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536146447409251E-2"/>
          <c:y val="6.448379552288673E-2"/>
          <c:w val="0.85169097114489611"/>
          <c:h val="0.8286000668225860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96969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35836177474402731"/>
                  <c:y val="-2.338790511192783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AD0-4804-9513-72B5CA69F136}"/>
                </c:ext>
              </c:extLst>
            </c:dLbl>
            <c:dLbl>
              <c:idx val="1"/>
              <c:layout>
                <c:manualLayout>
                  <c:x val="6.8879925535215644E-2"/>
                  <c:y val="-2.338790511192783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AD0-4804-9513-72B5CA69F136}"/>
                </c:ext>
              </c:extLst>
            </c:dLbl>
            <c:dLbl>
              <c:idx val="2"/>
              <c:layout>
                <c:manualLayout>
                  <c:x val="0.12286689419795221"/>
                  <c:y val="-2.338790511192783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12C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AD0-4804-9513-72B5CA69F1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73.7</c:v>
                </c:pt>
                <c:pt idx="1">
                  <c:v>7.9</c:v>
                </c:pt>
                <c:pt idx="2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D0-4804-9513-72B5CA69F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853947167"/>
        <c:axId val="1"/>
      </c:barChart>
      <c:catAx>
        <c:axId val="1853947167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#,##0&quot;%&quot;;&quot;-&quot;#,##0&quot;%&quot;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rgbClr val="012C59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53947167"/>
        <c:crosses val="max"/>
        <c:crossBetween val="between"/>
        <c:majorUnit val="20"/>
      </c:valAx>
      <c:spPr>
        <a:noFill/>
        <a:ln w="9525" cmpd="sng" algn="ctr">
          <a:solidFill>
            <a:schemeClr val="tx1"/>
          </a:solidFill>
          <a:prstDash val="solid"/>
        </a:ln>
      </c:spPr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45659" cy="496412"/>
          </a:xfrm>
          <a:prstGeom prst="rect">
            <a:avLst/>
          </a:prstGeom>
        </p:spPr>
        <p:txBody>
          <a:bodyPr vert="horz" lIns="91266" tIns="45632" rIns="91266" bIns="45632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2020" y="1"/>
            <a:ext cx="2945659" cy="496412"/>
          </a:xfrm>
          <a:prstGeom prst="rect">
            <a:avLst/>
          </a:prstGeom>
        </p:spPr>
        <p:txBody>
          <a:bodyPr vert="horz" lIns="91266" tIns="45632" rIns="91266" bIns="45632" rtlCol="0"/>
          <a:lstStyle>
            <a:lvl1pPr algn="r">
              <a:defRPr sz="1200"/>
            </a:lvl1pPr>
          </a:lstStyle>
          <a:p>
            <a:fld id="{AA48851D-549D-4785-8040-D1740898315D}" type="datetime1">
              <a:rPr lang="de-CH" smtClean="0"/>
              <a:pPr/>
              <a:t>14.11.2023</a:t>
            </a:fld>
            <a:endParaRPr lang="fr-FR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5" y="9430090"/>
            <a:ext cx="2945659" cy="496412"/>
          </a:xfrm>
          <a:prstGeom prst="rect">
            <a:avLst/>
          </a:prstGeom>
        </p:spPr>
        <p:txBody>
          <a:bodyPr vert="horz" lIns="91266" tIns="45632" rIns="91266" bIns="45632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7" y="9430090"/>
            <a:ext cx="2945659" cy="496412"/>
          </a:xfrm>
          <a:prstGeom prst="rect">
            <a:avLst/>
          </a:prstGeom>
        </p:spPr>
        <p:txBody>
          <a:bodyPr vert="horz" lIns="91266" tIns="45632" rIns="91266" bIns="45632" rtlCol="0" anchor="b"/>
          <a:lstStyle>
            <a:lvl1pPr algn="r">
              <a:defRPr sz="1200"/>
            </a:lvl1pPr>
          </a:lstStyle>
          <a:p>
            <a:fld id="{13A0D4A6-8139-42B7-BC6D-3591E8363667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595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45659" cy="496412"/>
          </a:xfrm>
          <a:prstGeom prst="rect">
            <a:avLst/>
          </a:prstGeom>
        </p:spPr>
        <p:txBody>
          <a:bodyPr vert="horz" lIns="91266" tIns="45632" rIns="91266" bIns="45632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6412"/>
          </a:xfrm>
          <a:prstGeom prst="rect">
            <a:avLst/>
          </a:prstGeom>
        </p:spPr>
        <p:txBody>
          <a:bodyPr vert="horz" lIns="91266" tIns="45632" rIns="91266" bIns="45632" rtlCol="0"/>
          <a:lstStyle>
            <a:lvl1pPr algn="r">
              <a:defRPr sz="1200"/>
            </a:lvl1pPr>
          </a:lstStyle>
          <a:p>
            <a:fld id="{1C03A998-303B-4F86-9947-A49AF14B2D3A}" type="datetimeFigureOut">
              <a:rPr lang="fr-FR" smtClean="0"/>
              <a:pPr/>
              <a:t>14/11/2023</a:t>
            </a:fld>
            <a:endParaRPr lang="fr-FR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6125"/>
            <a:ext cx="526415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2" rIns="91266" bIns="45632" rtlCol="0" anchor="ctr"/>
          <a:lstStyle/>
          <a:p>
            <a:endParaRPr lang="fr-FR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2"/>
          </a:xfrm>
          <a:prstGeom prst="rect">
            <a:avLst/>
          </a:prstGeom>
        </p:spPr>
        <p:txBody>
          <a:bodyPr vert="horz" lIns="91266" tIns="45632" rIns="91266" bIns="45632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5" y="9430090"/>
            <a:ext cx="2945659" cy="496412"/>
          </a:xfrm>
          <a:prstGeom prst="rect">
            <a:avLst/>
          </a:prstGeom>
        </p:spPr>
        <p:txBody>
          <a:bodyPr vert="horz" lIns="91266" tIns="45632" rIns="91266" bIns="45632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7" y="9430090"/>
            <a:ext cx="2945659" cy="496412"/>
          </a:xfrm>
          <a:prstGeom prst="rect">
            <a:avLst/>
          </a:prstGeom>
        </p:spPr>
        <p:txBody>
          <a:bodyPr vert="horz" lIns="91266" tIns="45632" rIns="91266" bIns="45632" rtlCol="0" anchor="b"/>
          <a:lstStyle>
            <a:lvl1pPr algn="r">
              <a:defRPr sz="1200"/>
            </a:lvl1pPr>
          </a:lstStyle>
          <a:p>
            <a:fld id="{4E9274FF-26F8-4AE0-B748-E0D66FCDF779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354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484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861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797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9008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5013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2362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3076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5622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3818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8908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210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158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9098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331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523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8045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3578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9646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Illustration_blau Verlauf">
    <p:bg>
      <p:bgPr>
        <a:gradFill flip="none" rotWithShape="1">
          <a:gsLst>
            <a:gs pos="0">
              <a:srgbClr val="002B58"/>
            </a:gs>
            <a:gs pos="100000">
              <a:srgbClr val="0064A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479549" y="6956319"/>
            <a:ext cx="8907464" cy="238176"/>
          </a:xfrm>
          <a:ln>
            <a:noFill/>
          </a:ln>
        </p:spPr>
        <p:txBody>
          <a:bodyPr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871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baseline="0">
                <a:solidFill>
                  <a:schemeClr val="bg1"/>
                </a:solidFill>
              </a:defRPr>
            </a:lvl1pPr>
            <a:lvl2pPr marL="198793" indent="0">
              <a:buFontTx/>
              <a:buNone/>
              <a:defRPr sz="1700"/>
            </a:lvl2pPr>
            <a:lvl3pPr marL="388941" indent="0">
              <a:buFontTx/>
              <a:buNone/>
              <a:defRPr sz="1700"/>
            </a:lvl3pPr>
            <a:lvl4pPr>
              <a:buFontTx/>
              <a:buNone/>
              <a:defRPr sz="1700"/>
            </a:lvl4pPr>
            <a:lvl5pPr>
              <a:buFontTx/>
              <a:buNone/>
              <a:defRPr sz="1700"/>
            </a:lvl5pPr>
          </a:lstStyle>
          <a:p>
            <a:r>
              <a:rPr lang="de-CH" dirty="0"/>
              <a:t>Titel Vorname Name (Arial </a:t>
            </a:r>
            <a:r>
              <a:rPr lang="de-CH" dirty="0" err="1"/>
              <a:t>bold</a:t>
            </a:r>
            <a:r>
              <a:rPr lang="de-CH" dirty="0"/>
              <a:t>, 14 </a:t>
            </a:r>
            <a:r>
              <a:rPr lang="de-CH" dirty="0" err="1"/>
              <a:t>pt</a:t>
            </a:r>
            <a:r>
              <a:rPr lang="de-CH" dirty="0"/>
              <a:t>, weiss)</a:t>
            </a:r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12" hasCustomPrompt="1"/>
          </p:nvPr>
        </p:nvSpPr>
        <p:spPr>
          <a:xfrm>
            <a:off x="1479549" y="3060601"/>
            <a:ext cx="8907463" cy="30962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Illustration/Bild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1479549" y="7226000"/>
            <a:ext cx="8907464" cy="323012"/>
          </a:xfrm>
          <a:ln>
            <a:noFill/>
          </a:ln>
        </p:spPr>
        <p:txBody>
          <a:bodyPr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871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bg1"/>
                </a:solidFill>
              </a:defRPr>
            </a:lvl1pPr>
            <a:lvl2pPr marL="198793" indent="0">
              <a:buFontTx/>
              <a:buNone/>
              <a:defRPr sz="1700"/>
            </a:lvl2pPr>
            <a:lvl3pPr marL="388941" indent="0">
              <a:buFontTx/>
              <a:buNone/>
              <a:defRPr sz="1700"/>
            </a:lvl3pPr>
            <a:lvl4pPr>
              <a:buFontTx/>
              <a:buNone/>
              <a:defRPr sz="1700"/>
            </a:lvl4pPr>
            <a:lvl5pPr>
              <a:buFontTx/>
              <a:buNone/>
              <a:defRPr sz="1700"/>
            </a:lvl5pPr>
          </a:lstStyle>
          <a:p>
            <a:r>
              <a:rPr lang="de-CH" dirty="0"/>
              <a:t>vorname.name@zhaw.ch, TT Monat JJJJ (Arial, 14 </a:t>
            </a:r>
            <a:r>
              <a:rPr lang="de-CH" dirty="0" err="1"/>
              <a:t>pt</a:t>
            </a:r>
            <a:r>
              <a:rPr lang="de-CH" dirty="0"/>
              <a:t>, weiss) 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74176" y="375017"/>
            <a:ext cx="3392705" cy="129799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754008" y="3564607"/>
            <a:ext cx="5270621" cy="2311852"/>
          </a:xfrm>
          <a:prstGeom prst="rect">
            <a:avLst/>
          </a:prstGeom>
        </p:spPr>
      </p:pic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1459421" y="1597006"/>
            <a:ext cx="9043987" cy="104865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398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Customer Loyalty Management | GP4 | 2011 | </a:t>
            </a:r>
          </a:p>
        </p:txBody>
      </p:sp>
    </p:spTree>
    <p:extLst>
      <p:ext uri="{BB962C8B-B14F-4D97-AF65-F5344CB8AC3E}">
        <p14:creationId xmlns:p14="http://schemas.microsoft.com/office/powerpoint/2010/main" val="23276849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Customer Loyalty Management | GP4 | 2011 | </a:t>
            </a:r>
          </a:p>
        </p:txBody>
      </p:sp>
    </p:spTree>
    <p:extLst>
      <p:ext uri="{BB962C8B-B14F-4D97-AF65-F5344CB8AC3E}">
        <p14:creationId xmlns:p14="http://schemas.microsoft.com/office/powerpoint/2010/main" val="188379729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Customer Loyalty Management | GP4 | 2011 | </a:t>
            </a:r>
          </a:p>
        </p:txBody>
      </p:sp>
    </p:spTree>
    <p:extLst>
      <p:ext uri="{BB962C8B-B14F-4D97-AF65-F5344CB8AC3E}">
        <p14:creationId xmlns:p14="http://schemas.microsoft.com/office/powerpoint/2010/main" val="28385480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535590"/>
            <a:ext cx="2413441" cy="61015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392" y="535590"/>
            <a:ext cx="7062100" cy="61015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Customer Loyalty Management | GP4 | 2011 | </a:t>
            </a:r>
          </a:p>
        </p:txBody>
      </p:sp>
    </p:spTree>
    <p:extLst>
      <p:ext uri="{BB962C8B-B14F-4D97-AF65-F5344CB8AC3E}">
        <p14:creationId xmlns:p14="http://schemas.microsoft.com/office/powerpoint/2010/main" val="35287719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77998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12"/>
          <p:cNvSpPr>
            <a:spLocks noChangeArrowheads="1"/>
          </p:cNvSpPr>
          <p:nvPr userDrawn="1"/>
        </p:nvSpPr>
        <p:spPr bwMode="hidden">
          <a:xfrm>
            <a:off x="182807" y="179904"/>
            <a:ext cx="10332793" cy="1001144"/>
          </a:xfrm>
          <a:prstGeom prst="rect">
            <a:avLst/>
          </a:prstGeom>
          <a:gradFill flip="none" rotWithShape="1">
            <a:gsLst>
              <a:gs pos="0">
                <a:srgbClr val="002B58"/>
              </a:gs>
              <a:gs pos="100000">
                <a:srgbClr val="0064A6"/>
              </a:gs>
            </a:gsLst>
            <a:lin ang="0" scaled="1"/>
            <a:tileRect/>
          </a:gradFill>
          <a:ln>
            <a:noFill/>
          </a:ln>
        </p:spPr>
        <p:txBody>
          <a:bodyPr lIns="0" tIns="0" rIns="0" bIns="0"/>
          <a:lstStyle/>
          <a:p>
            <a:endParaRPr lang="de-DE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Datumsplatzhalter 1"/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de-CH" sz="900" smtClean="0">
                <a:solidFill>
                  <a:srgbClr val="012C59"/>
                </a:solidFill>
              </a:defRPr>
            </a:lvl1pPr>
          </a:lstStyle>
          <a:p>
            <a:r>
              <a:rPr lang="de-DE" dirty="0" err="1"/>
              <a:t>MaFEE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481263" y="7254173"/>
            <a:ext cx="3387725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>
                <a:solidFill>
                  <a:srgbClr val="012C59"/>
                </a:solidFill>
              </a:rPr>
              <a:t>Lerneinheit 6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377824" y="1626959"/>
            <a:ext cx="10137776" cy="5155294"/>
          </a:xfrm>
        </p:spPr>
        <p:txBody>
          <a:bodyPr/>
          <a:lstStyle>
            <a:lvl1pPr marL="355600" indent="-355600">
              <a:lnSpc>
                <a:spcPct val="120000"/>
              </a:lnSpc>
              <a:spcBef>
                <a:spcPts val="0"/>
              </a:spcBef>
              <a:defRPr sz="2000"/>
            </a:lvl1pPr>
            <a:lvl2pPr marL="719138" indent="-361950">
              <a:lnSpc>
                <a:spcPct val="120000"/>
              </a:lnSpc>
              <a:spcBef>
                <a:spcPts val="0"/>
              </a:spcBef>
              <a:defRPr sz="1800"/>
            </a:lvl2pPr>
            <a:lvl3pPr marL="1074738" indent="-355600">
              <a:lnSpc>
                <a:spcPct val="120000"/>
              </a:lnSpc>
              <a:spcBef>
                <a:spcPts val="0"/>
              </a:spcBef>
              <a:defRPr sz="1800"/>
            </a:lvl3pPr>
            <a:lvl4pPr marL="1433513" indent="-358775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 sz="1800"/>
            </a:lvl4pPr>
            <a:lvl5pPr marL="1787525" indent="-354013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Textplatzhalter 2"/>
          <p:cNvSpPr txBox="1">
            <a:spLocks/>
          </p:cNvSpPr>
          <p:nvPr userDrawn="1"/>
        </p:nvSpPr>
        <p:spPr>
          <a:xfrm>
            <a:off x="380893" y="284056"/>
            <a:ext cx="9928225" cy="800100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600" b="0" spc="3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380892" y="260160"/>
            <a:ext cx="9928225" cy="8406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sz="2600"/>
            </a:lvl1pPr>
          </a:lstStyle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7176925" y="7261868"/>
            <a:ext cx="831846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de-CH" sz="900" smtClean="0">
                <a:solidFill>
                  <a:srgbClr val="012C59"/>
                </a:solidFill>
              </a:defRPr>
            </a:lvl1pPr>
          </a:lstStyle>
          <a:p>
            <a:pPr algn="r"/>
            <a:fld id="{05F9AC53-F790-4868-97E7-45E3866EE614}" type="slidenum">
              <a:rPr lang="de-CH" smtClean="0"/>
              <a:pPr algn="r"/>
              <a:t>‹Nr.›</a:t>
            </a:fld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786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99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99091" y="1795801"/>
            <a:ext cx="3939478" cy="370887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CH" altLang="de-DE" sz="1985" b="0"/>
          </a:p>
          <a:p>
            <a:pPr algn="ctr" eaLnBrk="1" hangingPunct="1"/>
            <a:endParaRPr lang="de-CH" altLang="de-DE" sz="1985" b="0"/>
          </a:p>
          <a:p>
            <a:pPr algn="ctr" eaLnBrk="1" hangingPunct="1"/>
            <a:endParaRPr lang="de-CH" altLang="de-DE" sz="1985" b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847144"/>
            <a:ext cx="10693400" cy="7141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de-DE" sz="1985" b="0"/>
          </a:p>
        </p:txBody>
      </p:sp>
      <p:pic>
        <p:nvPicPr>
          <p:cNvPr id="6" name="Picture 7" descr="logobuehler_rgb_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181" y="7081683"/>
            <a:ext cx="1314397" cy="23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uhler Slidenumber"/>
          <p:cNvSpPr>
            <a:spLocks noChangeArrowheads="1"/>
          </p:cNvSpPr>
          <p:nvPr userDrawn="1"/>
        </p:nvSpPr>
        <p:spPr bwMode="auto">
          <a:xfrm>
            <a:off x="512392" y="7093935"/>
            <a:ext cx="657199" cy="2380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51599" rIns="0" bIns="0" anchor="b"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574E495-246A-472A-B258-96F2E90622E4}" type="slidenum">
              <a:rPr lang="de-DE" altLang="de-DE" sz="662" b="0">
                <a:solidFill>
                  <a:srgbClr val="666666"/>
                </a:solidFill>
              </a:rPr>
              <a:pPr algn="r" eaLnBrk="1" hangingPunct="1"/>
              <a:t>‹Nr.›</a:t>
            </a:fld>
            <a:r>
              <a:rPr lang="de-DE" altLang="de-DE" sz="662" b="0">
                <a:solidFill>
                  <a:srgbClr val="666666"/>
                </a:solidFill>
              </a:rPr>
              <a:t>  |  </a:t>
            </a:r>
            <a:r>
              <a:rPr lang="en-US" altLang="de-DE" sz="662" b="0">
                <a:solidFill>
                  <a:srgbClr val="666666"/>
                </a:solidFill>
              </a:rPr>
              <a:t>© </a:t>
            </a:r>
            <a:r>
              <a:rPr lang="de-DE" altLang="de-DE" sz="662" b="0">
                <a:solidFill>
                  <a:srgbClr val="666666"/>
                </a:solidFill>
              </a:rPr>
              <a:t>Bühler  |</a:t>
            </a:r>
            <a:endParaRPr lang="de-CH" altLang="de-DE" sz="662" b="0">
              <a:solidFill>
                <a:srgbClr val="666666"/>
              </a:solidFill>
            </a:endParaRPr>
          </a:p>
        </p:txBody>
      </p:sp>
      <p:sp>
        <p:nvSpPr>
          <p:cNvPr id="128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99091" y="1795800"/>
            <a:ext cx="3939478" cy="1984832"/>
          </a:xfrm>
        </p:spPr>
        <p:txBody>
          <a:bodyPr lIns="180000" tIns="180000" rIns="180000" bIns="180000"/>
          <a:lstStyle>
            <a:lvl1pPr>
              <a:lnSpc>
                <a:spcPts val="3969"/>
              </a:lnSpc>
              <a:defRPr sz="3308" b="0" i="0"/>
            </a:lvl1pPr>
          </a:lstStyle>
          <a:p>
            <a:r>
              <a:rPr lang="de-DE"/>
              <a:t>Titelmasterformat </a:t>
            </a:r>
          </a:p>
        </p:txBody>
      </p:sp>
      <p:sp>
        <p:nvSpPr>
          <p:cNvPr id="128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99091" y="3780631"/>
            <a:ext cx="3939478" cy="1722288"/>
          </a:xfrm>
        </p:spPr>
        <p:txBody>
          <a:bodyPr lIns="180000" tIns="72000" rIns="180000" bIns="90000"/>
          <a:lstStyle>
            <a:lvl1pPr marL="0" indent="0">
              <a:buFont typeface="Wingdings" pitchFamily="2" charset="2"/>
              <a:buNone/>
              <a:defRPr sz="2205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8" name="Rectangle 3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Customer Loyalty Management | GP4 | 2011 | </a:t>
            </a:r>
          </a:p>
        </p:txBody>
      </p:sp>
    </p:spTree>
    <p:extLst>
      <p:ext uri="{BB962C8B-B14F-4D97-AF65-F5344CB8AC3E}">
        <p14:creationId xmlns:p14="http://schemas.microsoft.com/office/powerpoint/2010/main" val="42267543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Customer Loyalty Management | GP4 | 2011 | </a:t>
            </a:r>
          </a:p>
        </p:txBody>
      </p:sp>
    </p:spTree>
    <p:extLst>
      <p:ext uri="{BB962C8B-B14F-4D97-AF65-F5344CB8AC3E}">
        <p14:creationId xmlns:p14="http://schemas.microsoft.com/office/powerpoint/2010/main" val="6323541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/>
          <a:lstStyle>
            <a:lvl1pPr algn="l">
              <a:defRPr sz="441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5"/>
            </a:lvl1pPr>
            <a:lvl2pPr marL="504063" indent="0">
              <a:buNone/>
              <a:defRPr sz="1985"/>
            </a:lvl2pPr>
            <a:lvl3pPr marL="1008126" indent="0">
              <a:buNone/>
              <a:defRPr sz="1764"/>
            </a:lvl3pPr>
            <a:lvl4pPr marL="1512189" indent="0">
              <a:buNone/>
              <a:defRPr sz="1544"/>
            </a:lvl4pPr>
            <a:lvl5pPr marL="2016252" indent="0">
              <a:buNone/>
              <a:defRPr sz="1544"/>
            </a:lvl5pPr>
            <a:lvl6pPr marL="2520315" indent="0">
              <a:buNone/>
              <a:defRPr sz="1544"/>
            </a:lvl6pPr>
            <a:lvl7pPr marL="3024378" indent="0">
              <a:buNone/>
              <a:defRPr sz="1544"/>
            </a:lvl7pPr>
            <a:lvl8pPr marL="3528441" indent="0">
              <a:buNone/>
              <a:defRPr sz="1544"/>
            </a:lvl8pPr>
            <a:lvl9pPr marL="4032504" indent="0">
              <a:buNone/>
              <a:defRPr sz="15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Customer Loyalty Management | GP4 | 2011 | </a:t>
            </a:r>
          </a:p>
        </p:txBody>
      </p:sp>
    </p:spTree>
    <p:extLst>
      <p:ext uri="{BB962C8B-B14F-4D97-AF65-F5344CB8AC3E}">
        <p14:creationId xmlns:p14="http://schemas.microsoft.com/office/powerpoint/2010/main" val="39973777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392" y="1829056"/>
            <a:ext cx="4737770" cy="4808053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8386" y="1829056"/>
            <a:ext cx="4737770" cy="4808053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Customer Loyalty Management | GP4 | 2011 | </a:t>
            </a:r>
          </a:p>
        </p:txBody>
      </p:sp>
    </p:spTree>
    <p:extLst>
      <p:ext uri="{BB962C8B-B14F-4D97-AF65-F5344CB8AC3E}">
        <p14:creationId xmlns:p14="http://schemas.microsoft.com/office/powerpoint/2010/main" val="38206886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Customer Loyalty Management | GP4 | 2011 | </a:t>
            </a:r>
          </a:p>
        </p:txBody>
      </p:sp>
    </p:spTree>
    <p:extLst>
      <p:ext uri="{BB962C8B-B14F-4D97-AF65-F5344CB8AC3E}">
        <p14:creationId xmlns:p14="http://schemas.microsoft.com/office/powerpoint/2010/main" val="594501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Customer Loyalty Management | GP4 | 2011 | </a:t>
            </a:r>
          </a:p>
        </p:txBody>
      </p:sp>
    </p:spTree>
    <p:extLst>
      <p:ext uri="{BB962C8B-B14F-4D97-AF65-F5344CB8AC3E}">
        <p14:creationId xmlns:p14="http://schemas.microsoft.com/office/powerpoint/2010/main" val="19036118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Customer Loyalty Management | GP4 | 2011 | </a:t>
            </a:r>
          </a:p>
        </p:txBody>
      </p:sp>
    </p:spTree>
    <p:extLst>
      <p:ext uri="{BB962C8B-B14F-4D97-AF65-F5344CB8AC3E}">
        <p14:creationId xmlns:p14="http://schemas.microsoft.com/office/powerpoint/2010/main" val="25559530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962884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7824" y="1634400"/>
            <a:ext cx="10137776" cy="5111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61950" indent="-361950">
              <a:lnSpc>
                <a:spcPct val="120000"/>
              </a:lnSpc>
              <a:spcBef>
                <a:spcPts val="0"/>
              </a:spcBef>
            </a:pPr>
            <a:r>
              <a:rPr lang="de-DE" sz="2000" dirty="0">
                <a:solidFill>
                  <a:srgbClr val="012C59"/>
                </a:solidFill>
              </a:rPr>
              <a:t>Aufzählung 1. Ebene, Arial, 20 </a:t>
            </a:r>
            <a:r>
              <a:rPr lang="de-DE" sz="2000" dirty="0" err="1">
                <a:solidFill>
                  <a:srgbClr val="012C59"/>
                </a:solidFill>
              </a:rPr>
              <a:t>pt</a:t>
            </a:r>
            <a:r>
              <a:rPr lang="de-DE" sz="2000" dirty="0">
                <a:solidFill>
                  <a:srgbClr val="012C59"/>
                </a:solidFill>
              </a:rPr>
              <a:t>, dunkelblau, Tabulator 1 cm</a:t>
            </a:r>
          </a:p>
          <a:p>
            <a:pPr marL="714375" lvl="1" indent="-352425">
              <a:lnSpc>
                <a:spcPct val="120000"/>
              </a:lnSpc>
              <a:spcBef>
                <a:spcPts val="0"/>
              </a:spcBef>
            </a:pPr>
            <a:r>
              <a:rPr lang="de-DE" sz="1800" dirty="0">
                <a:solidFill>
                  <a:srgbClr val="012C59"/>
                </a:solidFill>
              </a:rPr>
              <a:t>Aufzählung 2. Ebene, Arial, 18 </a:t>
            </a:r>
            <a:r>
              <a:rPr lang="de-DE" sz="1800" dirty="0" err="1">
                <a:solidFill>
                  <a:srgbClr val="012C59"/>
                </a:solidFill>
              </a:rPr>
              <a:t>pt</a:t>
            </a:r>
            <a:r>
              <a:rPr lang="de-DE" sz="1800" dirty="0">
                <a:solidFill>
                  <a:srgbClr val="012C59"/>
                </a:solidFill>
              </a:rPr>
              <a:t>, dunkelblau, Tabulator 2 cm</a:t>
            </a:r>
          </a:p>
          <a:p>
            <a:pPr marL="1076325" lvl="2" indent="-361950">
              <a:lnSpc>
                <a:spcPct val="120000"/>
              </a:lnSpc>
              <a:spcBef>
                <a:spcPts val="0"/>
              </a:spcBef>
            </a:pPr>
            <a:r>
              <a:rPr lang="de-DE" sz="1800" dirty="0">
                <a:solidFill>
                  <a:srgbClr val="012C59"/>
                </a:solidFill>
              </a:rPr>
              <a:t>Aufzählung 3. Ebene, Arial, 18 </a:t>
            </a:r>
            <a:r>
              <a:rPr lang="de-DE" sz="1800" dirty="0" err="1">
                <a:solidFill>
                  <a:srgbClr val="012C59"/>
                </a:solidFill>
              </a:rPr>
              <a:t>pt</a:t>
            </a:r>
            <a:r>
              <a:rPr lang="de-DE" sz="1800" dirty="0">
                <a:solidFill>
                  <a:srgbClr val="012C59"/>
                </a:solidFill>
              </a:rPr>
              <a:t>, dunkelblau, Tabulator 3 cm</a:t>
            </a:r>
          </a:p>
        </p:txBody>
      </p:sp>
      <p:sp>
        <p:nvSpPr>
          <p:cNvPr id="11" name="Datumsplatzhalter 1"/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de-CH" sz="900" smtClean="0">
                <a:solidFill>
                  <a:srgbClr val="012C59"/>
                </a:solidFill>
              </a:defRPr>
            </a:lvl1pPr>
          </a:lstStyle>
          <a:p>
            <a:r>
              <a:rPr lang="de-DE" dirty="0"/>
              <a:t>Mai 2014</a:t>
            </a:r>
          </a:p>
        </p:txBody>
      </p:sp>
      <p:sp>
        <p:nvSpPr>
          <p:cNvPr id="14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7176925" y="7261868"/>
            <a:ext cx="831846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de-CH" sz="900" smtClean="0">
                <a:solidFill>
                  <a:srgbClr val="012C59"/>
                </a:solidFill>
              </a:defRPr>
            </a:lvl1pPr>
          </a:lstStyle>
          <a:p>
            <a:pPr algn="r"/>
            <a:fld id="{05F9AC53-F790-4868-97E7-45E3866EE614}" type="slidenum">
              <a:rPr lang="de-CH" smtClean="0"/>
              <a:pPr algn="r"/>
              <a:t>‹Nr.›</a:t>
            </a:fld>
            <a:r>
              <a:rPr lang="de-CH" dirty="0"/>
              <a:t> </a:t>
            </a:r>
          </a:p>
        </p:txBody>
      </p:sp>
      <p:sp>
        <p:nvSpPr>
          <p:cNvPr id="15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481263" y="7246479"/>
            <a:ext cx="3387725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>
                <a:solidFill>
                  <a:srgbClr val="012C59"/>
                </a:solidFill>
              </a:rPr>
              <a:t>Titel XXX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8952755" y="7121368"/>
            <a:ext cx="1568685" cy="27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2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8" r:id="rId2"/>
  </p:sldLayoutIdLst>
  <p:hf hdr="0"/>
  <p:txStyles>
    <p:titleStyle>
      <a:lvl1pPr algn="l" defTabSz="99569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98793" indent="-198793" algn="l" defTabSz="995690" rtl="0" eaLnBrk="1" latinLnBrk="0" hangingPunct="1">
        <a:spcBef>
          <a:spcPts val="871"/>
        </a:spcBef>
        <a:buFont typeface="Symbol" pitchFamily="18" charset="2"/>
        <a:buChar char="-"/>
        <a:defRPr sz="2200" kern="1200">
          <a:solidFill>
            <a:srgbClr val="002C59"/>
          </a:solidFill>
          <a:latin typeface="Arial" pitchFamily="34" charset="0"/>
          <a:ea typeface="+mn-ea"/>
          <a:cs typeface="Arial" pitchFamily="34" charset="0"/>
        </a:defRPr>
      </a:lvl1pPr>
      <a:lvl2pPr marL="388942" indent="-190149" algn="l" defTabSz="995690" rtl="0" eaLnBrk="1" latinLnBrk="0" hangingPunct="1">
        <a:spcBef>
          <a:spcPts val="871"/>
        </a:spcBef>
        <a:buFont typeface="Symbol" pitchFamily="18" charset="2"/>
        <a:buChar char="-"/>
        <a:defRPr sz="2000" kern="1200">
          <a:solidFill>
            <a:srgbClr val="002C59"/>
          </a:solidFill>
          <a:latin typeface="Arial" pitchFamily="34" charset="0"/>
          <a:ea typeface="+mn-ea"/>
          <a:cs typeface="Arial" pitchFamily="34" charset="0"/>
        </a:defRPr>
      </a:lvl2pPr>
      <a:lvl3pPr marL="587734" indent="-198793" algn="l" defTabSz="995690" rtl="0" eaLnBrk="1" latinLnBrk="0" hangingPunct="1">
        <a:spcBef>
          <a:spcPts val="871"/>
        </a:spcBef>
        <a:buFont typeface="Symbol" pitchFamily="18" charset="2"/>
        <a:buChar char="-"/>
        <a:defRPr sz="1700" kern="1200">
          <a:solidFill>
            <a:srgbClr val="002C59"/>
          </a:solidFill>
          <a:latin typeface="Arial" pitchFamily="34" charset="0"/>
          <a:ea typeface="+mn-ea"/>
          <a:cs typeface="Arial" pitchFamily="34" charset="0"/>
        </a:defRPr>
      </a:lvl3pPr>
      <a:lvl4pPr marL="1493535" indent="0" algn="l" defTabSz="995690" rtl="0" eaLnBrk="1" latinLnBrk="0" hangingPunct="1">
        <a:spcBef>
          <a:spcPct val="20000"/>
        </a:spcBef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indent="0" algn="l" defTabSz="995690" rtl="0" eaLnBrk="1" latinLnBrk="0" hangingPunct="1">
        <a:spcBef>
          <a:spcPct val="20000"/>
        </a:spcBef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3D9255A-EBD3-4AA6-B95D-091C88388B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081704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5" imgW="306" imgH="306" progId="TCLayout.ActiveDocument.1">
                  <p:embed/>
                </p:oleObj>
              </mc:Choice>
              <mc:Fallback>
                <p:oleObj name="think-cell Folie" r:id="rId15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98350353-9C3B-4E0A-AAE0-8F45758228DC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426" b="1" i="1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2392" y="535590"/>
            <a:ext cx="9653764" cy="80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392" y="1829056"/>
            <a:ext cx="9653764" cy="480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1" y="6843643"/>
            <a:ext cx="10689687" cy="0"/>
          </a:xfrm>
          <a:prstGeom prst="line">
            <a:avLst/>
          </a:prstGeom>
          <a:noFill/>
          <a:ln w="2540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 sz="2205"/>
          </a:p>
        </p:txBody>
      </p:sp>
      <p:pic>
        <p:nvPicPr>
          <p:cNvPr id="1029" name="Picture 6" descr="logobuehler_rgb_mac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181" y="7081683"/>
            <a:ext cx="1314397" cy="23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0" name="Group 7" hidden="1"/>
          <p:cNvGrpSpPr>
            <a:grpSpLocks/>
          </p:cNvGrpSpPr>
          <p:nvPr/>
        </p:nvGrpSpPr>
        <p:grpSpPr bwMode="auto">
          <a:xfrm>
            <a:off x="0" y="0"/>
            <a:ext cx="10693400" cy="7559513"/>
            <a:chOff x="0" y="0"/>
            <a:chExt cx="5760" cy="4319"/>
          </a:xfrm>
        </p:grpSpPr>
        <p:sp>
          <p:nvSpPr>
            <p:cNvPr id="1033" name="Rectangle 8" hidden="1"/>
            <p:cNvSpPr>
              <a:spLocks noChangeArrowheads="1"/>
            </p:cNvSpPr>
            <p:nvPr/>
          </p:nvSpPr>
          <p:spPr bwMode="auto">
            <a:xfrm>
              <a:off x="0" y="3923"/>
              <a:ext cx="206" cy="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0" tIns="180000" rIns="198000" bIns="18000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de-DE" sz="1985" b="0"/>
            </a:p>
          </p:txBody>
        </p:sp>
        <p:grpSp>
          <p:nvGrpSpPr>
            <p:cNvPr id="1034" name="Group 9" hidden="1"/>
            <p:cNvGrpSpPr>
              <a:grpSpLocks/>
            </p:cNvGrpSpPr>
            <p:nvPr/>
          </p:nvGrpSpPr>
          <p:grpSpPr bwMode="auto">
            <a:xfrm>
              <a:off x="2" y="0"/>
              <a:ext cx="5758" cy="4319"/>
              <a:chOff x="2" y="0"/>
              <a:chExt cx="5758" cy="4319"/>
            </a:xfrm>
          </p:grpSpPr>
          <p:sp>
            <p:nvSpPr>
              <p:cNvPr id="1037" name="Line 10" hidden="1"/>
              <p:cNvSpPr>
                <a:spLocks noChangeShapeType="1"/>
              </p:cNvSpPr>
              <p:nvPr userDrawn="1"/>
            </p:nvSpPr>
            <p:spPr bwMode="auto">
              <a:xfrm>
                <a:off x="2" y="3910"/>
                <a:ext cx="575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sz="2205"/>
              </a:p>
            </p:txBody>
          </p:sp>
          <p:sp>
            <p:nvSpPr>
              <p:cNvPr id="1038" name="Line 11" hidden="1"/>
              <p:cNvSpPr>
                <a:spLocks noChangeShapeType="1"/>
              </p:cNvSpPr>
              <p:nvPr userDrawn="1"/>
            </p:nvSpPr>
            <p:spPr bwMode="auto">
              <a:xfrm>
                <a:off x="5479" y="0"/>
                <a:ext cx="0" cy="431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sz="2205"/>
              </a:p>
            </p:txBody>
          </p:sp>
          <p:sp>
            <p:nvSpPr>
              <p:cNvPr id="1039" name="Line 12" hidden="1"/>
              <p:cNvSpPr>
                <a:spLocks noChangeShapeType="1"/>
              </p:cNvSpPr>
              <p:nvPr userDrawn="1"/>
            </p:nvSpPr>
            <p:spPr bwMode="auto">
              <a:xfrm>
                <a:off x="276" y="0"/>
                <a:ext cx="2" cy="431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sz="2205"/>
              </a:p>
            </p:txBody>
          </p:sp>
          <p:sp>
            <p:nvSpPr>
              <p:cNvPr id="1040" name="Line 13" hidden="1"/>
              <p:cNvSpPr>
                <a:spLocks noChangeShapeType="1"/>
              </p:cNvSpPr>
              <p:nvPr userDrawn="1"/>
            </p:nvSpPr>
            <p:spPr bwMode="auto">
              <a:xfrm>
                <a:off x="2" y="306"/>
                <a:ext cx="575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sz="2205"/>
              </a:p>
            </p:txBody>
          </p:sp>
          <p:sp>
            <p:nvSpPr>
              <p:cNvPr id="1041" name="Line 14" hidden="1"/>
              <p:cNvSpPr>
                <a:spLocks noChangeShapeType="1"/>
              </p:cNvSpPr>
              <p:nvPr userDrawn="1"/>
            </p:nvSpPr>
            <p:spPr bwMode="auto">
              <a:xfrm>
                <a:off x="684" y="306"/>
                <a:ext cx="0" cy="36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sz="2205"/>
              </a:p>
            </p:txBody>
          </p:sp>
          <p:sp>
            <p:nvSpPr>
              <p:cNvPr id="1042" name="Line 15" hidden="1"/>
              <p:cNvSpPr>
                <a:spLocks noChangeShapeType="1"/>
              </p:cNvSpPr>
              <p:nvPr userDrawn="1"/>
            </p:nvSpPr>
            <p:spPr bwMode="auto">
              <a:xfrm>
                <a:off x="1874" y="306"/>
                <a:ext cx="0" cy="36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sz="2205"/>
              </a:p>
            </p:txBody>
          </p:sp>
          <p:sp>
            <p:nvSpPr>
              <p:cNvPr id="1043" name="Line 16" hidden="1"/>
              <p:cNvSpPr>
                <a:spLocks noChangeShapeType="1"/>
              </p:cNvSpPr>
              <p:nvPr userDrawn="1"/>
            </p:nvSpPr>
            <p:spPr bwMode="auto">
              <a:xfrm>
                <a:off x="809" y="306"/>
                <a:ext cx="0" cy="36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sz="2205"/>
              </a:p>
            </p:txBody>
          </p:sp>
          <p:sp>
            <p:nvSpPr>
              <p:cNvPr id="1044" name="Line 17" hidden="1"/>
              <p:cNvSpPr>
                <a:spLocks noChangeShapeType="1"/>
              </p:cNvSpPr>
              <p:nvPr userDrawn="1"/>
            </p:nvSpPr>
            <p:spPr bwMode="auto">
              <a:xfrm>
                <a:off x="1217" y="306"/>
                <a:ext cx="0" cy="36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sz="2205"/>
              </a:p>
            </p:txBody>
          </p:sp>
          <p:sp>
            <p:nvSpPr>
              <p:cNvPr id="1045" name="Line 18" hidden="1"/>
              <p:cNvSpPr>
                <a:spLocks noChangeShapeType="1"/>
              </p:cNvSpPr>
              <p:nvPr userDrawn="1"/>
            </p:nvSpPr>
            <p:spPr bwMode="auto">
              <a:xfrm>
                <a:off x="1342" y="306"/>
                <a:ext cx="0" cy="36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sz="2205"/>
              </a:p>
            </p:txBody>
          </p:sp>
          <p:sp>
            <p:nvSpPr>
              <p:cNvPr id="1046" name="Line 19" hidden="1"/>
              <p:cNvSpPr>
                <a:spLocks noChangeShapeType="1"/>
              </p:cNvSpPr>
              <p:nvPr userDrawn="1"/>
            </p:nvSpPr>
            <p:spPr bwMode="auto">
              <a:xfrm>
                <a:off x="1750" y="306"/>
                <a:ext cx="0" cy="36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sz="2205"/>
              </a:p>
            </p:txBody>
          </p:sp>
          <p:sp>
            <p:nvSpPr>
              <p:cNvPr id="1047" name="Line 20" hidden="1"/>
              <p:cNvSpPr>
                <a:spLocks noChangeShapeType="1"/>
              </p:cNvSpPr>
              <p:nvPr userDrawn="1"/>
            </p:nvSpPr>
            <p:spPr bwMode="auto">
              <a:xfrm>
                <a:off x="2284" y="306"/>
                <a:ext cx="0" cy="36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sz="2205"/>
              </a:p>
            </p:txBody>
          </p:sp>
          <p:sp>
            <p:nvSpPr>
              <p:cNvPr id="1048" name="Line 21" hidden="1"/>
              <p:cNvSpPr>
                <a:spLocks noChangeShapeType="1"/>
              </p:cNvSpPr>
              <p:nvPr userDrawn="1"/>
            </p:nvSpPr>
            <p:spPr bwMode="auto">
              <a:xfrm>
                <a:off x="2407" y="300"/>
                <a:ext cx="0" cy="36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sz="2205"/>
              </a:p>
            </p:txBody>
          </p:sp>
          <p:sp>
            <p:nvSpPr>
              <p:cNvPr id="1049" name="Line 22" hidden="1"/>
              <p:cNvSpPr>
                <a:spLocks noChangeShapeType="1"/>
              </p:cNvSpPr>
              <p:nvPr userDrawn="1"/>
            </p:nvSpPr>
            <p:spPr bwMode="auto">
              <a:xfrm>
                <a:off x="2815" y="306"/>
                <a:ext cx="0" cy="36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sz="2205"/>
              </a:p>
            </p:txBody>
          </p:sp>
          <p:sp>
            <p:nvSpPr>
              <p:cNvPr id="1050" name="Line 23" hidden="1"/>
              <p:cNvSpPr>
                <a:spLocks noChangeShapeType="1"/>
              </p:cNvSpPr>
              <p:nvPr userDrawn="1"/>
            </p:nvSpPr>
            <p:spPr bwMode="auto">
              <a:xfrm>
                <a:off x="2940" y="306"/>
                <a:ext cx="0" cy="36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sz="2205"/>
              </a:p>
            </p:txBody>
          </p:sp>
          <p:sp>
            <p:nvSpPr>
              <p:cNvPr id="1051" name="Line 24" hidden="1"/>
              <p:cNvSpPr>
                <a:spLocks noChangeShapeType="1"/>
              </p:cNvSpPr>
              <p:nvPr userDrawn="1"/>
            </p:nvSpPr>
            <p:spPr bwMode="auto">
              <a:xfrm>
                <a:off x="3348" y="306"/>
                <a:ext cx="0" cy="36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sz="2205"/>
              </a:p>
            </p:txBody>
          </p:sp>
          <p:sp>
            <p:nvSpPr>
              <p:cNvPr id="1052" name="Line 25" hidden="1"/>
              <p:cNvSpPr>
                <a:spLocks noChangeShapeType="1"/>
              </p:cNvSpPr>
              <p:nvPr userDrawn="1"/>
            </p:nvSpPr>
            <p:spPr bwMode="auto">
              <a:xfrm>
                <a:off x="3473" y="306"/>
                <a:ext cx="0" cy="36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sz="2205"/>
              </a:p>
            </p:txBody>
          </p:sp>
          <p:sp>
            <p:nvSpPr>
              <p:cNvPr id="1053" name="Line 26" hidden="1"/>
              <p:cNvSpPr>
                <a:spLocks noChangeShapeType="1"/>
              </p:cNvSpPr>
              <p:nvPr userDrawn="1"/>
            </p:nvSpPr>
            <p:spPr bwMode="auto">
              <a:xfrm>
                <a:off x="3881" y="306"/>
                <a:ext cx="0" cy="36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sz="2205"/>
              </a:p>
            </p:txBody>
          </p:sp>
          <p:sp>
            <p:nvSpPr>
              <p:cNvPr id="1054" name="Line 27" hidden="1"/>
              <p:cNvSpPr>
                <a:spLocks noChangeShapeType="1"/>
              </p:cNvSpPr>
              <p:nvPr userDrawn="1"/>
            </p:nvSpPr>
            <p:spPr bwMode="auto">
              <a:xfrm>
                <a:off x="4413" y="306"/>
                <a:ext cx="0" cy="36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sz="2205"/>
              </a:p>
            </p:txBody>
          </p:sp>
          <p:sp>
            <p:nvSpPr>
              <p:cNvPr id="1055" name="Line 28" hidden="1"/>
              <p:cNvSpPr>
                <a:spLocks noChangeShapeType="1"/>
              </p:cNvSpPr>
              <p:nvPr userDrawn="1"/>
            </p:nvSpPr>
            <p:spPr bwMode="auto">
              <a:xfrm>
                <a:off x="4538" y="306"/>
                <a:ext cx="0" cy="36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sz="2205"/>
              </a:p>
            </p:txBody>
          </p:sp>
          <p:sp>
            <p:nvSpPr>
              <p:cNvPr id="1056" name="Line 29" hidden="1"/>
              <p:cNvSpPr>
                <a:spLocks noChangeShapeType="1"/>
              </p:cNvSpPr>
              <p:nvPr userDrawn="1"/>
            </p:nvSpPr>
            <p:spPr bwMode="auto">
              <a:xfrm>
                <a:off x="4946" y="306"/>
                <a:ext cx="0" cy="36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sz="2205"/>
              </a:p>
            </p:txBody>
          </p:sp>
          <p:sp>
            <p:nvSpPr>
              <p:cNvPr id="1057" name="Line 30" hidden="1"/>
              <p:cNvSpPr>
                <a:spLocks noChangeShapeType="1"/>
              </p:cNvSpPr>
              <p:nvPr userDrawn="1"/>
            </p:nvSpPr>
            <p:spPr bwMode="auto">
              <a:xfrm>
                <a:off x="5071" y="306"/>
                <a:ext cx="0" cy="36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sz="2205"/>
              </a:p>
            </p:txBody>
          </p:sp>
          <p:sp>
            <p:nvSpPr>
              <p:cNvPr id="1058" name="Line 31" hidden="1"/>
              <p:cNvSpPr>
                <a:spLocks noChangeShapeType="1"/>
              </p:cNvSpPr>
              <p:nvPr userDrawn="1"/>
            </p:nvSpPr>
            <p:spPr bwMode="auto">
              <a:xfrm>
                <a:off x="4005" y="306"/>
                <a:ext cx="0" cy="36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sz="2205"/>
              </a:p>
            </p:txBody>
          </p:sp>
        </p:grpSp>
        <p:sp>
          <p:nvSpPr>
            <p:cNvPr id="1035" name="Line 32" hidden="1"/>
            <p:cNvSpPr>
              <a:spLocks noChangeShapeType="1"/>
            </p:cNvSpPr>
            <p:nvPr/>
          </p:nvSpPr>
          <p:spPr bwMode="auto">
            <a:xfrm>
              <a:off x="278" y="1042"/>
              <a:ext cx="5203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 sz="2205"/>
            </a:p>
          </p:txBody>
        </p:sp>
        <p:sp>
          <p:nvSpPr>
            <p:cNvPr id="1036" name="Line 33" hidden="1"/>
            <p:cNvSpPr>
              <a:spLocks noChangeShapeType="1"/>
            </p:cNvSpPr>
            <p:nvPr userDrawn="1"/>
          </p:nvSpPr>
          <p:spPr bwMode="auto">
            <a:xfrm>
              <a:off x="284" y="3041"/>
              <a:ext cx="520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 sz="2205"/>
            </a:p>
          </p:txBody>
        </p:sp>
      </p:grpSp>
      <p:sp>
        <p:nvSpPr>
          <p:cNvPr id="128617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0433" y="7095685"/>
            <a:ext cx="6475448" cy="23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 sz="662" b="0">
                <a:solidFill>
                  <a:srgbClr val="666666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Customer Loyalty Management | GP4 | 2011 | </a:t>
            </a:r>
          </a:p>
        </p:txBody>
      </p:sp>
      <p:sp>
        <p:nvSpPr>
          <p:cNvPr id="1032" name="Buhler Slidenumber"/>
          <p:cNvSpPr>
            <a:spLocks noChangeArrowheads="1"/>
          </p:cNvSpPr>
          <p:nvPr userDrawn="1"/>
        </p:nvSpPr>
        <p:spPr bwMode="auto">
          <a:xfrm>
            <a:off x="512392" y="7093935"/>
            <a:ext cx="657199" cy="2380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51599" rIns="0" bIns="0" anchor="b"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446781A-EE9B-4BC6-BD2E-6F219B29E162}" type="slidenum">
              <a:rPr lang="de-DE" altLang="de-DE" sz="662" b="0">
                <a:solidFill>
                  <a:srgbClr val="666666"/>
                </a:solidFill>
              </a:rPr>
              <a:pPr algn="r" eaLnBrk="1" hangingPunct="1"/>
              <a:t>‹Nr.›</a:t>
            </a:fld>
            <a:r>
              <a:rPr lang="de-DE" altLang="de-DE" sz="662" b="0">
                <a:solidFill>
                  <a:srgbClr val="666666"/>
                </a:solidFill>
              </a:rPr>
              <a:t>  |  </a:t>
            </a:r>
            <a:r>
              <a:rPr lang="en-US" altLang="de-DE" sz="662" b="0">
                <a:solidFill>
                  <a:srgbClr val="666666"/>
                </a:solidFill>
              </a:rPr>
              <a:t>© </a:t>
            </a:r>
            <a:r>
              <a:rPr lang="de-DE" altLang="de-DE" sz="662" b="0">
                <a:solidFill>
                  <a:srgbClr val="666666"/>
                </a:solidFill>
              </a:rPr>
              <a:t>Bühler  |</a:t>
            </a:r>
            <a:endParaRPr lang="de-CH" altLang="de-DE" sz="662" b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hf sldNum="0" hdr="0" dt="0"/>
  <p:txStyles>
    <p:titleStyle>
      <a:lvl1pPr algn="l" rtl="0" eaLnBrk="0" fontAlgn="base" hangingPunct="0">
        <a:lnSpc>
          <a:spcPts val="2646"/>
        </a:lnSpc>
        <a:spcBef>
          <a:spcPct val="0"/>
        </a:spcBef>
        <a:spcAft>
          <a:spcPct val="0"/>
        </a:spcAft>
        <a:defRPr sz="2426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646"/>
        </a:lnSpc>
        <a:spcBef>
          <a:spcPct val="0"/>
        </a:spcBef>
        <a:spcAft>
          <a:spcPct val="0"/>
        </a:spcAft>
        <a:defRPr sz="2426" b="1" i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2646"/>
        </a:lnSpc>
        <a:spcBef>
          <a:spcPct val="0"/>
        </a:spcBef>
        <a:spcAft>
          <a:spcPct val="0"/>
        </a:spcAft>
        <a:defRPr sz="2426" b="1" i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2646"/>
        </a:lnSpc>
        <a:spcBef>
          <a:spcPct val="0"/>
        </a:spcBef>
        <a:spcAft>
          <a:spcPct val="0"/>
        </a:spcAft>
        <a:defRPr sz="2426" b="1" i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2646"/>
        </a:lnSpc>
        <a:spcBef>
          <a:spcPct val="0"/>
        </a:spcBef>
        <a:spcAft>
          <a:spcPct val="0"/>
        </a:spcAft>
        <a:defRPr sz="2426" b="1" i="1">
          <a:solidFill>
            <a:schemeClr val="tx1"/>
          </a:solidFill>
          <a:latin typeface="Arial" charset="0"/>
        </a:defRPr>
      </a:lvl5pPr>
      <a:lvl6pPr marL="504063" algn="l" rtl="0" fontAlgn="base">
        <a:lnSpc>
          <a:spcPts val="2646"/>
        </a:lnSpc>
        <a:spcBef>
          <a:spcPct val="0"/>
        </a:spcBef>
        <a:spcAft>
          <a:spcPct val="0"/>
        </a:spcAft>
        <a:defRPr sz="2426" b="1" i="1">
          <a:solidFill>
            <a:schemeClr val="tx1"/>
          </a:solidFill>
          <a:latin typeface="Arial" charset="0"/>
        </a:defRPr>
      </a:lvl6pPr>
      <a:lvl7pPr marL="1008126" algn="l" rtl="0" fontAlgn="base">
        <a:lnSpc>
          <a:spcPts val="2646"/>
        </a:lnSpc>
        <a:spcBef>
          <a:spcPct val="0"/>
        </a:spcBef>
        <a:spcAft>
          <a:spcPct val="0"/>
        </a:spcAft>
        <a:defRPr sz="2426" b="1" i="1">
          <a:solidFill>
            <a:schemeClr val="tx1"/>
          </a:solidFill>
          <a:latin typeface="Arial" charset="0"/>
        </a:defRPr>
      </a:lvl7pPr>
      <a:lvl8pPr marL="1512189" algn="l" rtl="0" fontAlgn="base">
        <a:lnSpc>
          <a:spcPts val="2646"/>
        </a:lnSpc>
        <a:spcBef>
          <a:spcPct val="0"/>
        </a:spcBef>
        <a:spcAft>
          <a:spcPct val="0"/>
        </a:spcAft>
        <a:defRPr sz="2426" b="1" i="1">
          <a:solidFill>
            <a:schemeClr val="tx1"/>
          </a:solidFill>
          <a:latin typeface="Arial" charset="0"/>
        </a:defRPr>
      </a:lvl8pPr>
      <a:lvl9pPr marL="2016252" algn="l" rtl="0" fontAlgn="base">
        <a:lnSpc>
          <a:spcPts val="2646"/>
        </a:lnSpc>
        <a:spcBef>
          <a:spcPct val="0"/>
        </a:spcBef>
        <a:spcAft>
          <a:spcPct val="0"/>
        </a:spcAft>
        <a:defRPr sz="2426" b="1" i="1">
          <a:solidFill>
            <a:schemeClr val="tx1"/>
          </a:solidFill>
          <a:latin typeface="Arial" charset="0"/>
        </a:defRPr>
      </a:lvl9pPr>
    </p:titleStyle>
    <p:bodyStyle>
      <a:lvl1pPr marL="294037" indent="-294037" algn="l" defTabSz="252032" rtl="0" eaLnBrk="0" fontAlgn="base" hangingPunct="0">
        <a:lnSpc>
          <a:spcPts val="2426"/>
        </a:lnSpc>
        <a:spcBef>
          <a:spcPct val="0"/>
        </a:spcBef>
        <a:spcAft>
          <a:spcPct val="0"/>
        </a:spcAft>
        <a:buClr>
          <a:schemeClr val="bg2"/>
        </a:buClr>
        <a:buSzPct val="95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5593" indent="-241530" algn="l" defTabSz="252032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2pPr>
      <a:lvl3pPr marL="1162145" indent="-206526" algn="l" defTabSz="252032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5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1582198" indent="-210026" algn="l" defTabSz="252032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4pPr>
      <a:lvl5pPr marL="2002250" indent="-197775" algn="l" defTabSz="252032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5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5pPr>
      <a:lvl6pPr marL="2506313" indent="-197775" algn="l" defTabSz="252032" rtl="0" fontAlgn="base">
        <a:spcBef>
          <a:spcPct val="20000"/>
        </a:spcBef>
        <a:spcAft>
          <a:spcPct val="0"/>
        </a:spcAft>
        <a:buClr>
          <a:schemeClr val="bg2"/>
        </a:buClr>
        <a:buSzPct val="9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3010376" indent="-197775" algn="l" defTabSz="252032" rtl="0" fontAlgn="base">
        <a:spcBef>
          <a:spcPct val="20000"/>
        </a:spcBef>
        <a:spcAft>
          <a:spcPct val="0"/>
        </a:spcAft>
        <a:buClr>
          <a:schemeClr val="bg2"/>
        </a:buClr>
        <a:buSzPct val="9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514439" indent="-197775" algn="l" defTabSz="252032" rtl="0" fontAlgn="base">
        <a:spcBef>
          <a:spcPct val="20000"/>
        </a:spcBef>
        <a:spcAft>
          <a:spcPct val="0"/>
        </a:spcAft>
        <a:buClr>
          <a:schemeClr val="bg2"/>
        </a:buClr>
        <a:buSzPct val="9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4018502" indent="-197775" algn="l" defTabSz="252032" rtl="0" fontAlgn="base">
        <a:spcBef>
          <a:spcPct val="20000"/>
        </a:spcBef>
        <a:spcAft>
          <a:spcPct val="0"/>
        </a:spcAft>
        <a:buClr>
          <a:schemeClr val="bg2"/>
        </a:buClr>
        <a:buSzPct val="9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tags" Target="../tags/tag45.xml"/><Relationship Id="rId3" Type="http://schemas.openxmlformats.org/officeDocument/2006/relationships/tags" Target="../tags/tag22.xml"/><Relationship Id="rId21" Type="http://schemas.openxmlformats.org/officeDocument/2006/relationships/tags" Target="../tags/tag40.xml"/><Relationship Id="rId34" Type="http://schemas.openxmlformats.org/officeDocument/2006/relationships/chart" Target="../charts/chart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33" Type="http://schemas.openxmlformats.org/officeDocument/2006/relationships/image" Target="../media/image1.emf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tags" Target="../tags/tag48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32" Type="http://schemas.openxmlformats.org/officeDocument/2006/relationships/oleObject" Target="../embeddings/oleObject12.bin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tags" Target="../tags/tag47.xml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notesSlide" Target="../notesSlides/notesSlide10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tags" Target="../tags/tag46.xml"/><Relationship Id="rId30" Type="http://schemas.openxmlformats.org/officeDocument/2006/relationships/slideLayout" Target="../slideLayouts/slideLayout2.xml"/><Relationship Id="rId8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51.xml"/><Relationship Id="rId21" Type="http://schemas.openxmlformats.org/officeDocument/2006/relationships/image" Target="../media/image1.emf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oleObject" Target="../embeddings/oleObject13.bin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10" Type="http://schemas.openxmlformats.org/officeDocument/2006/relationships/tags" Target="../tags/tag58.xml"/><Relationship Id="rId19" Type="http://schemas.openxmlformats.org/officeDocument/2006/relationships/notesSlide" Target="../notesSlides/notesSlide11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5" Type="http://schemas.openxmlformats.org/officeDocument/2006/relationships/image" Target="../media/image11.png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5" Type="http://schemas.openxmlformats.org/officeDocument/2006/relationships/image" Target="../media/image12.png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73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5.xml"/><Relationship Id="rId10" Type="http://schemas.openxmlformats.org/officeDocument/2006/relationships/chart" Target="../charts/chart4.xml"/><Relationship Id="rId4" Type="http://schemas.openxmlformats.org/officeDocument/2006/relationships/tags" Target="../tags/tag74.xml"/><Relationship Id="rId9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chart" Target="../charts/chart5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1.emf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oleObject" Target="../embeddings/oleObject20.bin"/><Relationship Id="rId5" Type="http://schemas.openxmlformats.org/officeDocument/2006/relationships/tags" Target="../tags/tag80.xml"/><Relationship Id="rId10" Type="http://schemas.openxmlformats.org/officeDocument/2006/relationships/notesSlide" Target="../notesSlides/notesSlide15.xml"/><Relationship Id="rId4" Type="http://schemas.openxmlformats.org/officeDocument/2006/relationships/tags" Target="../tags/tag79.xml"/><Relationship Id="rId9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image" Target="../media/image1.emf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oleObject" Target="../embeddings/oleObject21.bin"/><Relationship Id="rId2" Type="http://schemas.openxmlformats.org/officeDocument/2006/relationships/tags" Target="../tags/tag85.xml"/><Relationship Id="rId16" Type="http://schemas.openxmlformats.org/officeDocument/2006/relationships/notesSlide" Target="../notesSlides/notesSlide16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93.xml"/><Relationship Id="rId19" Type="http://schemas.openxmlformats.org/officeDocument/2006/relationships/chart" Target="../charts/chart6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100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2.xml"/><Relationship Id="rId10" Type="http://schemas.openxmlformats.org/officeDocument/2006/relationships/chart" Target="../charts/chart7.xml"/><Relationship Id="rId4" Type="http://schemas.openxmlformats.org/officeDocument/2006/relationships/tags" Target="../tags/tag101.xml"/><Relationship Id="rId9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Relationship Id="rId6" Type="http://schemas.openxmlformats.org/officeDocument/2006/relationships/hyperlink" Target="mailto:steffen.mueller@zhaw.ch" TargetMode="Externa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chart" Target="../charts/chart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.emf"/><Relationship Id="rId5" Type="http://schemas.openxmlformats.org/officeDocument/2006/relationships/tags" Target="../tags/tag14.xml"/><Relationship Id="rId10" Type="http://schemas.openxmlformats.org/officeDocument/2006/relationships/oleObject" Target="../embeddings/oleObject8.bin"/><Relationship Id="rId4" Type="http://schemas.openxmlformats.org/officeDocument/2006/relationships/tags" Target="../tags/tag13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2626427" y="6214095"/>
            <a:ext cx="5400601" cy="23083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ctr"/>
            <a:r>
              <a:rPr lang="de-CH" sz="1500" b="1" dirty="0" err="1">
                <a:solidFill>
                  <a:schemeClr val="bg1"/>
                </a:solidFill>
              </a:rPr>
              <a:t>Building</a:t>
            </a:r>
            <a:r>
              <a:rPr lang="de-CH" sz="1500" b="1" dirty="0">
                <a:solidFill>
                  <a:schemeClr val="bg1"/>
                </a:solidFill>
              </a:rPr>
              <a:t> Competence. </a:t>
            </a:r>
            <a:r>
              <a:rPr lang="de-CH" sz="1500" b="1" dirty="0" err="1">
                <a:solidFill>
                  <a:schemeClr val="bg1"/>
                </a:solidFill>
              </a:rPr>
              <a:t>Crossing</a:t>
            </a:r>
            <a:r>
              <a:rPr lang="de-CH" sz="1500" b="1" dirty="0">
                <a:solidFill>
                  <a:schemeClr val="bg1"/>
                </a:solidFill>
              </a:rPr>
              <a:t> Borders.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 flipH="1">
            <a:off x="1476747" y="6918219"/>
            <a:ext cx="8910266" cy="238176"/>
          </a:xfrm>
        </p:spPr>
        <p:txBody>
          <a:bodyPr/>
          <a:lstStyle/>
          <a:p>
            <a:r>
              <a:rPr lang="de-CH" dirty="0"/>
              <a:t>Prof. Dr. Steffen Mueller | Dr. Nina Heim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4"/>
          </p:nvPr>
        </p:nvSpPr>
        <p:spPr>
          <a:xfrm flipH="1">
            <a:off x="1476746" y="7187900"/>
            <a:ext cx="8910267" cy="323012"/>
          </a:xfrm>
        </p:spPr>
        <p:txBody>
          <a:bodyPr/>
          <a:lstStyle/>
          <a:p>
            <a:r>
              <a:rPr lang="de-CH" dirty="0"/>
              <a:t>steffen.mueller@zhaw.ch | nina.heim@zhaw.ch</a:t>
            </a:r>
          </a:p>
          <a:p>
            <a:endParaRPr lang="de-CH" dirty="0"/>
          </a:p>
        </p:txBody>
      </p:sp>
      <p:sp>
        <p:nvSpPr>
          <p:cNvPr id="2" name="Rechteck 1"/>
          <p:cNvSpPr/>
          <p:nvPr/>
        </p:nvSpPr>
        <p:spPr>
          <a:xfrm>
            <a:off x="1464555" y="1583350"/>
            <a:ext cx="8905503" cy="1071062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2800" b="1" dirty="0">
                <a:solidFill>
                  <a:schemeClr val="bg1"/>
                </a:solidFill>
              </a:rPr>
              <a:t>Pricing in Unternehmen der DACH-Region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2"/>
          </p:nvPr>
        </p:nvSpPr>
        <p:spPr>
          <a:xfrm>
            <a:off x="1476746" y="2907318"/>
            <a:ext cx="8910267" cy="30962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de-CH" dirty="0"/>
          </a:p>
        </p:txBody>
      </p:sp>
      <p:pic>
        <p:nvPicPr>
          <p:cNvPr id="7" name="Picture 2" descr="S:\pools\w\W-AOS-Grafik\Logos_nicht SML\AACSB\Originale\Seal_final_white.png">
            <a:extLst>
              <a:ext uri="{FF2B5EF4-FFF2-40B4-BE49-F238E27FC236}">
                <a16:creationId xmlns:a16="http://schemas.microsoft.com/office/drawing/2014/main" id="{887EA618-8996-4636-80E4-DDB87CEBA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976" y="837488"/>
            <a:ext cx="854082" cy="85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6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86339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2" imgW="270" imgH="270" progId="TCLayout.ActiveDocument.1">
                  <p:embed/>
                </p:oleObj>
              </mc:Choice>
              <mc:Fallback>
                <p:oleObj name="think-cell Folie" r:id="rId32" imgW="270" imgH="270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Die Kundenperspektive wird nur von etwa einem Drittel oft bzw. immer erhoben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10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17" name="Datumsplatzhalter 1">
            <a:extLst>
              <a:ext uri="{FF2B5EF4-FFF2-40B4-BE49-F238E27FC236}">
                <a16:creationId xmlns:a16="http://schemas.microsoft.com/office/drawing/2014/main" id="{3F908137-CD5A-6147-03F3-1B6F882D5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</p:spPr>
        <p:txBody>
          <a:bodyPr/>
          <a:lstStyle/>
          <a:p>
            <a:r>
              <a:rPr lang="de-DE" dirty="0"/>
              <a:t>SI Talk 11/2023</a:t>
            </a:r>
          </a:p>
        </p:txBody>
      </p:sp>
      <p:graphicFrame>
        <p:nvGraphicFramePr>
          <p:cNvPr id="235" name="Chart 3">
            <a:extLst>
              <a:ext uri="{FF2B5EF4-FFF2-40B4-BE49-F238E27FC236}">
                <a16:creationId xmlns:a16="http://schemas.microsoft.com/office/drawing/2014/main" id="{1AEE981B-79D9-A994-5346-0D5444698678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1437592"/>
              </p:ext>
            </p:extLst>
          </p:nvPr>
        </p:nvGraphicFramePr>
        <p:xfrm>
          <a:off x="2963863" y="1885950"/>
          <a:ext cx="5116512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cxnSp>
        <p:nvCxnSpPr>
          <p:cNvPr id="210" name="Gerader Verbinder 209">
            <a:extLst>
              <a:ext uri="{FF2B5EF4-FFF2-40B4-BE49-F238E27FC236}">
                <a16:creationId xmlns:a16="http://schemas.microsoft.com/office/drawing/2014/main" id="{3EF6C1D9-A452-867E-A1F8-008646A5D5C0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3294063" y="2192338"/>
            <a:ext cx="43576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Gerader Verbinder 210">
            <a:extLst>
              <a:ext uri="{FF2B5EF4-FFF2-40B4-BE49-F238E27FC236}">
                <a16:creationId xmlns:a16="http://schemas.microsoft.com/office/drawing/2014/main" id="{7632C3C6-D42B-9E9B-FF42-DA08696DCF2D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7651750" y="2192338"/>
            <a:ext cx="0" cy="5984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Gerader Verbinder 211">
            <a:extLst>
              <a:ext uri="{FF2B5EF4-FFF2-40B4-BE49-F238E27FC236}">
                <a16:creationId xmlns:a16="http://schemas.microsoft.com/office/drawing/2014/main" id="{1A49583E-C18A-F841-ACDC-0A6AE1F78F35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7651750" y="3046413"/>
            <a:ext cx="0" cy="30178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1CB59BC1-625C-0DE0-1231-00974665723B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538288" y="2306638"/>
            <a:ext cx="15875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3D69002A-8E06-42AA-B977-CCCBA3654795}" type="datetime'''''''K''''oste''''''nk''a''lk''u''''la''''tio''''''''ne''''n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Kostenkalkulationen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8500905E-EFB7-BD5F-62C8-3C7BE49BBC31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674813" y="2790825"/>
            <a:ext cx="145097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60583D0C-2C06-455E-806E-8EC90A011546}" type="datetime'''''Tr''ansa''''k''''t''''''ion''''sda''''t''''en'''''''">
              <a:rPr lang="de-DE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Transaktionsdaten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98" name="Textplatzhalter 2">
            <a:extLst>
              <a:ext uri="{FF2B5EF4-FFF2-40B4-BE49-F238E27FC236}">
                <a16:creationId xmlns:a16="http://schemas.microsoft.com/office/drawing/2014/main" id="{E571F44A-8097-934D-7C2D-793E593AB62C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7412038" y="3275013"/>
            <a:ext cx="307975" cy="255588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E69EB8C8-AB51-491B-B9FB-428487432D29}" type="datetime'''''''''''''4''%'''''''''''''''''''''''''''''">
              <a:rPr lang="de-CH" altLang="en-US" sz="1400" smtClean="0">
                <a:solidFill>
                  <a:schemeClr val="bg1"/>
                </a:solidFill>
                <a:effectLst/>
                <a:latin typeface="+mn-lt"/>
                <a:cs typeface="+mn-cs"/>
              </a:rPr>
              <a:pPr marL="0" indent="0" algn="ctr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endParaRPr lang="de-CH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06094C3A-98B5-94D9-259F-E857AD626D85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901700" y="3275013"/>
            <a:ext cx="222408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8E635700-14DC-4E81-BF73-2B3FC95F4C51}" type="datetime'''''Bescha''f''f''un''''''''''gs''mark''tana''''ly''se''''''n'">
              <a:rPr lang="de-DE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Beschaffungsmarktanalysen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49485EAF-F7CF-5147-2630-B763011B8148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384300" y="3759200"/>
            <a:ext cx="174148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D64D01F4-FA3F-46D4-A5E3-21928752FFE5}" type="datetime'''W''''''e''t''t''''''b''''ewerbs''''an''a''lyse''''n''''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Wettbewerbsanalysen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124" name="Textplatzhalter 2">
            <a:extLst>
              <a:ext uri="{FF2B5EF4-FFF2-40B4-BE49-F238E27FC236}">
                <a16:creationId xmlns:a16="http://schemas.microsoft.com/office/drawing/2014/main" id="{9DE577B6-A1D2-CF65-8AD8-62CD50D9DD04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7407275" y="4241800"/>
            <a:ext cx="307975" cy="255588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EDB55163-C8A0-4610-A8D6-B5327713D227}" type="datetime'''''''''''''''''4''''''''''''''''''''%'''''''">
              <a:rPr lang="de-CH" altLang="en-US" sz="1400" smtClean="0">
                <a:solidFill>
                  <a:schemeClr val="bg1"/>
                </a:solidFill>
                <a:effectLst/>
                <a:latin typeface="+mn-lt"/>
                <a:cs typeface="+mn-cs"/>
              </a:rPr>
              <a:pPr/>
              <a:t>4%</a:t>
            </a:fld>
            <a:endParaRPr lang="de-CH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49778C72-43BF-AE32-03DC-6CD274742CFD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422400" y="4241800"/>
            <a:ext cx="170338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8EF18332-598B-4286-8BAA-3DA041F71AF5}" type="datetime'Ex''''''pe''r''t''en''''bef''r''''a''''gu''''''''''''n''gen''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Expertenbefragungen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1A1F798F-1C04-67A9-87E0-809C0F8CAD86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85763" y="4725988"/>
            <a:ext cx="27400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2BE10F46-7254-4CEB-B266-14A5B7677514}" type="datetime'''Direkte'' Prei''sb''e''''rei''''''''''tscha''f''tsmessun''g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Direkte Preisbereitschaftsmessung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147" name="Textplatzhalter 2">
            <a:extLst>
              <a:ext uri="{FF2B5EF4-FFF2-40B4-BE49-F238E27FC236}">
                <a16:creationId xmlns:a16="http://schemas.microsoft.com/office/drawing/2014/main" id="{1B07F94A-BF06-8249-DC1D-0848A42C80D0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7375525" y="5210175"/>
            <a:ext cx="307975" cy="255588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4E540D22-FDED-4CF6-A03B-D6299AA1E0E9}" type="datetime'''''''''''''''''''''''''''''''''''''6''''''''''%'''''''''''''">
              <a:rPr lang="de-CH" altLang="en-US" sz="1400" smtClean="0">
                <a:solidFill>
                  <a:schemeClr val="bg1"/>
                </a:solidFill>
                <a:effectLst/>
                <a:latin typeface="+mn-lt"/>
                <a:cs typeface="+mn-cs"/>
              </a:rPr>
              <a:pPr marL="0" indent="0" algn="ctr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endParaRPr lang="de-CH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E29F4301-825F-06B2-D068-BD9CDB94E4F0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268288" y="5210175"/>
            <a:ext cx="28575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C3C9BFD0-3150-4808-8A52-11A67868BA63}" type="datetime'Indi''''''rekt''e Preis''''b''ereitschaftsme''''ss''un''''''g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Indirekte Preisbereitschaftsmessung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157" name="Textplatzhalter 2">
            <a:extLst>
              <a:ext uri="{FF2B5EF4-FFF2-40B4-BE49-F238E27FC236}">
                <a16:creationId xmlns:a16="http://schemas.microsoft.com/office/drawing/2014/main" id="{14EFAC57-925F-37C1-4107-FA040F919EF0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7400925" y="5694363"/>
            <a:ext cx="307975" cy="255588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F508B5AE-BC3A-45D4-96D5-07169D940210}" type="datetime'''4''''''''''''''''''''''%'''''''''''''''''''''''">
              <a:rPr lang="de-CH" altLang="en-US" sz="1400" smtClean="0">
                <a:solidFill>
                  <a:schemeClr val="bg1"/>
                </a:solidFill>
                <a:effectLst/>
                <a:latin typeface="+mn-lt"/>
                <a:cs typeface="+mn-cs"/>
              </a:rPr>
              <a:pPr/>
              <a:t>4%</a:t>
            </a:fld>
            <a:endParaRPr lang="de-CH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3C83249F-C949-DA4B-719A-4734D71187F4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746250" y="5694363"/>
            <a:ext cx="137953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7A1856CC-ECCC-4617-8A7E-A0662DC57FD9}" type="datetime'Pr''''eisex''''''''p''''''''''e''r''i''m''''''e''nt''''e''''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Preisexperimente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204" name="Textplatzhalter 2">
            <a:extLst>
              <a:ext uri="{FF2B5EF4-FFF2-40B4-BE49-F238E27FC236}">
                <a16:creationId xmlns:a16="http://schemas.microsoft.com/office/drawing/2014/main" id="{5231C1C5-1B14-2C0A-7942-2C37E4B056BF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7435850" y="3759200"/>
            <a:ext cx="307975" cy="255588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03B06A47-C276-407E-913E-977D3909395D}" type="datetime'''''''''3''''%'''''''''''''''''''''''''">
              <a:rPr lang="de-CH" altLang="en-US" sz="1400" smtClean="0">
                <a:solidFill>
                  <a:schemeClr val="bg1"/>
                </a:solidFill>
                <a:effectLst/>
                <a:latin typeface="+mn-lt"/>
                <a:cs typeface="+mn-cs"/>
              </a:rPr>
              <a:pPr marL="0" indent="0" algn="ctr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endParaRPr lang="de-CH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8" name="Textplatzhalter 2">
            <a:extLst>
              <a:ext uri="{FF2B5EF4-FFF2-40B4-BE49-F238E27FC236}">
                <a16:creationId xmlns:a16="http://schemas.microsoft.com/office/drawing/2014/main" id="{51FDF926-47DB-A120-1079-110A58639A35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7435850" y="2306638"/>
            <a:ext cx="307975" cy="255588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AE4BC296-F560-4C84-AF1E-2E70146D2A76}" type="datetime'''''''''3''''''''''%'''">
              <a:rPr lang="de-CH" altLang="en-US" sz="1400" smtClean="0">
                <a:solidFill>
                  <a:schemeClr val="bg1"/>
                </a:solidFill>
                <a:effectLst/>
                <a:latin typeface="+mn-lt"/>
                <a:cs typeface="+mn-cs"/>
              </a:rPr>
              <a:pPr marL="0" indent="0" algn="ctr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endParaRPr lang="de-CH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9" name="Textplatzhalter 2">
            <a:extLst>
              <a:ext uri="{FF2B5EF4-FFF2-40B4-BE49-F238E27FC236}">
                <a16:creationId xmlns:a16="http://schemas.microsoft.com/office/drawing/2014/main" id="{8A14A23F-270E-E1E1-BA8B-1744811A59A4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3262313" y="2306638"/>
            <a:ext cx="307975" cy="2555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303F9432-08E3-4608-886B-11B410D792E2}" type="datetime'''''''''''''''''''''''6''''''''''''''%'''''''''''''''''''''">
              <a:rPr lang="de-CH" altLang="en-US" sz="1400" smtClean="0">
                <a:solidFill>
                  <a:srgbClr val="012C59"/>
                </a:solidFill>
                <a:effectLst/>
                <a:latin typeface="+mn-lt"/>
                <a:cs typeface="+mn-cs"/>
              </a:rPr>
              <a:pPr marL="0" indent="0" algn="ctr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220" name="Rechteck 219">
            <a:extLst>
              <a:ext uri="{FF2B5EF4-FFF2-40B4-BE49-F238E27FC236}">
                <a16:creationId xmlns:a16="http://schemas.microsoft.com/office/drawing/2014/main" id="{A2A6937A-C3C1-7DC5-DC29-A3D8CCC2AF18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9142413" y="2192338"/>
            <a:ext cx="1193800" cy="114935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lIns="18000" rIns="18000" rtlCol="0" anchor="ctr"/>
          <a:lstStyle/>
          <a:p>
            <a:pPr algn="ctr"/>
            <a:endParaRPr lang="de-CH" b="1" dirty="0"/>
          </a:p>
        </p:txBody>
      </p:sp>
      <p:sp>
        <p:nvSpPr>
          <p:cNvPr id="216" name="Rechteck 215">
            <a:extLst>
              <a:ext uri="{FF2B5EF4-FFF2-40B4-BE49-F238E27FC236}">
                <a16:creationId xmlns:a16="http://schemas.microsoft.com/office/drawing/2014/main" id="{C3DE3DCD-8090-BB12-7D90-7C12FBAF885A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9202738" y="2284413"/>
            <a:ext cx="214313" cy="160338"/>
          </a:xfrm>
          <a:prstGeom prst="rect">
            <a:avLst/>
          </a:prstGeom>
          <a:solidFill>
            <a:schemeClr val="accent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8000" rIns="18000" rtlCol="0" anchor="ctr"/>
          <a:lstStyle/>
          <a:p>
            <a:pPr algn="ctr"/>
            <a:endParaRPr lang="de-CH" b="1" dirty="0"/>
          </a:p>
        </p:txBody>
      </p:sp>
      <p:sp>
        <p:nvSpPr>
          <p:cNvPr id="217" name="Rechteck 216">
            <a:extLst>
              <a:ext uri="{FF2B5EF4-FFF2-40B4-BE49-F238E27FC236}">
                <a16:creationId xmlns:a16="http://schemas.microsoft.com/office/drawing/2014/main" id="{C5816AA9-420B-3F2B-5EF2-E385E370C1AE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9202738" y="2554288"/>
            <a:ext cx="214313" cy="160338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rIns="18000" rtlCol="0" anchor="ctr"/>
          <a:lstStyle/>
          <a:p>
            <a:pPr algn="ctr"/>
            <a:endParaRPr lang="de-CH" b="1" dirty="0"/>
          </a:p>
        </p:txBody>
      </p:sp>
      <p:sp>
        <p:nvSpPr>
          <p:cNvPr id="218" name="Rechteck 217">
            <a:extLst>
              <a:ext uri="{FF2B5EF4-FFF2-40B4-BE49-F238E27FC236}">
                <a16:creationId xmlns:a16="http://schemas.microsoft.com/office/drawing/2014/main" id="{D67A9E5D-B7F9-BECC-1E67-5111D55C1501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9202738" y="2824163"/>
            <a:ext cx="214313" cy="160338"/>
          </a:xfrm>
          <a:prstGeom prst="rect">
            <a:avLst/>
          </a:prstGeom>
          <a:solidFill>
            <a:schemeClr val="accent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rIns="18000" rtlCol="0" anchor="ctr"/>
          <a:lstStyle/>
          <a:p>
            <a:pPr algn="ctr"/>
            <a:endParaRPr lang="de-CH" b="1" dirty="0"/>
          </a:p>
        </p:txBody>
      </p:sp>
      <p:sp>
        <p:nvSpPr>
          <p:cNvPr id="219" name="Rechteck 218">
            <a:extLst>
              <a:ext uri="{FF2B5EF4-FFF2-40B4-BE49-F238E27FC236}">
                <a16:creationId xmlns:a16="http://schemas.microsoft.com/office/drawing/2014/main" id="{E7C36BD1-7575-076F-DB81-F22E4F69EA83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9202738" y="3094038"/>
            <a:ext cx="214313" cy="160338"/>
          </a:xfrm>
          <a:prstGeom prst="rect">
            <a:avLst/>
          </a:prstGeom>
          <a:solidFill>
            <a:srgbClr val="96969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rIns="18000" rtlCol="0" anchor="ctr"/>
          <a:lstStyle/>
          <a:p>
            <a:pPr algn="ctr"/>
            <a:endParaRPr lang="de-CH" b="1" dirty="0"/>
          </a:p>
        </p:txBody>
      </p:sp>
      <p:sp>
        <p:nvSpPr>
          <p:cNvPr id="62" name="Textplatzhalter 2">
            <a:extLst>
              <a:ext uri="{FF2B5EF4-FFF2-40B4-BE49-F238E27FC236}">
                <a16:creationId xmlns:a16="http://schemas.microsoft.com/office/drawing/2014/main" id="{964C180F-C495-BE49-4DC3-A3B787E1A267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9467850" y="3062289"/>
            <a:ext cx="2635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A6BB8C08-E1D7-4C3B-88B4-21A7B7B6A440}" type="datetime'k''''''''''''''''''''.A''''''''''''''''''''''''''.'''''''''">
              <a:rPr lang="de-CH" altLang="en-US" sz="1200" smtClean="0">
                <a:solidFill>
                  <a:srgbClr val="012C59"/>
                </a:solidFill>
                <a:latin typeface="+mn-lt"/>
                <a:cs typeface="+mn-cs"/>
              </a:rPr>
              <a:pPr marL="0" inden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k.A.</a:t>
            </a:fld>
            <a:endParaRPr lang="de-CH" sz="12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5EBBF356-C816-68CA-62EF-6A19FCD7442A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9467850" y="2252664"/>
            <a:ext cx="7350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C324EE36-188A-4477-B7CA-070AFC1CAD8C}" type="datetime'''n''ie'' ''''/'''''''''''''''''' ''''''''''''s''elt''en'''">
              <a:rPr lang="de-CH" altLang="en-US" sz="1200" smtClean="0">
                <a:solidFill>
                  <a:srgbClr val="012C59"/>
                </a:solidFill>
                <a:effectLst/>
                <a:latin typeface="+mn-lt"/>
                <a:cs typeface="+mn-cs"/>
              </a:rPr>
              <a:pPr marL="0" inden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nie / selten</a:t>
            </a:fld>
            <a:endParaRPr lang="de-CH" sz="12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52" name="Textplatzhalter 2">
            <a:extLst>
              <a:ext uri="{FF2B5EF4-FFF2-40B4-BE49-F238E27FC236}">
                <a16:creationId xmlns:a16="http://schemas.microsoft.com/office/drawing/2014/main" id="{D98F764F-8CC9-CE0D-3698-9484F927D87F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9467850" y="2792414"/>
            <a:ext cx="720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8879F29B-816F-47B6-AA90-FEC24BF98E92}" type="datetime'''''''oft'''' ''''/'''' i''''''''''''''''''m''''m''''er'">
              <a:rPr lang="de-CH" altLang="en-US" sz="1200" smtClean="0">
                <a:solidFill>
                  <a:srgbClr val="012C59"/>
                </a:solidFill>
                <a:latin typeface="+mn-lt"/>
                <a:cs typeface="+mn-cs"/>
              </a:rPr>
              <a:pPr marL="0" inden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oft / immer</a:t>
            </a:fld>
            <a:endParaRPr lang="de-CH" sz="12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48" name="Textplatzhalter 2">
            <a:extLst>
              <a:ext uri="{FF2B5EF4-FFF2-40B4-BE49-F238E27FC236}">
                <a16:creationId xmlns:a16="http://schemas.microsoft.com/office/drawing/2014/main" id="{8FADBA85-7338-DDFC-62FA-277D31767BB8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9467850" y="2522539"/>
            <a:ext cx="8080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73267A8F-E7FD-458A-8504-EC5143CFC943}" type="datetime'''''''g''''e''''l''''''eg''''''e''''''''''''''''''''''ntlich'">
              <a:rPr lang="de-CH" altLang="en-US" sz="1200" smtClean="0">
                <a:solidFill>
                  <a:srgbClr val="012C59"/>
                </a:solidFill>
                <a:latin typeface="+mn-lt"/>
                <a:cs typeface="+mn-cs"/>
              </a:rPr>
              <a:pPr marL="0" inden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gelegentlich</a:t>
            </a:fld>
            <a:endParaRPr lang="de-CH" sz="12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227" name="Fußzeilenplatzhalter 2">
            <a:extLst>
              <a:ext uri="{FF2B5EF4-FFF2-40B4-BE49-F238E27FC236}">
                <a16:creationId xmlns:a16="http://schemas.microsoft.com/office/drawing/2014/main" id="{5FBCFAAB-28AC-CC0E-20CD-3B16CC5C597A}"/>
              </a:ext>
            </a:extLst>
          </p:cNvPr>
          <p:cNvSpPr txBox="1">
            <a:spLocks/>
          </p:cNvSpPr>
          <p:nvPr/>
        </p:nvSpPr>
        <p:spPr>
          <a:xfrm>
            <a:off x="394192" y="6899173"/>
            <a:ext cx="4000827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fr-FR"/>
            </a:defPPr>
            <a:lvl1pPr marL="0" algn="l" defTabSz="99569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de-CH" sz="900" dirty="0">
                <a:solidFill>
                  <a:schemeClr val="tx1"/>
                </a:solidFill>
              </a:rPr>
            </a:br>
            <a:r>
              <a:rPr lang="de-CH" sz="900" dirty="0">
                <a:solidFill>
                  <a:schemeClr val="tx1"/>
                </a:solidFill>
              </a:rPr>
              <a:t>N=429, ZHAW-Studie</a:t>
            </a:r>
          </a:p>
        </p:txBody>
      </p:sp>
      <p:sp>
        <p:nvSpPr>
          <p:cNvPr id="228" name="Textfeld 227">
            <a:extLst>
              <a:ext uri="{FF2B5EF4-FFF2-40B4-BE49-F238E27FC236}">
                <a16:creationId xmlns:a16="http://schemas.microsoft.com/office/drawing/2014/main" id="{490EAED6-2750-DC12-8C99-0EBCD5715E00}"/>
              </a:ext>
            </a:extLst>
          </p:cNvPr>
          <p:cNvSpPr txBox="1"/>
          <p:nvPr/>
        </p:nvSpPr>
        <p:spPr>
          <a:xfrm>
            <a:off x="377826" y="1511300"/>
            <a:ext cx="101416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b="1" dirty="0"/>
              <a:t>«</a:t>
            </a:r>
            <a:r>
              <a:rPr lang="de-DE" b="1" dirty="0"/>
              <a:t>Wie häufig ziehen Sie diese Daten bzw. Methoden zur Preisbestimmung heran?</a:t>
            </a:r>
            <a:r>
              <a:rPr lang="de-CH" b="1" dirty="0"/>
              <a:t>»</a:t>
            </a:r>
          </a:p>
        </p:txBody>
      </p:sp>
      <p:cxnSp>
        <p:nvCxnSpPr>
          <p:cNvPr id="229" name="Gerade Verbindung 16">
            <a:extLst>
              <a:ext uri="{FF2B5EF4-FFF2-40B4-BE49-F238E27FC236}">
                <a16:creationId xmlns:a16="http://schemas.microsoft.com/office/drawing/2014/main" id="{ACF3FA76-4AEA-FBE3-C099-EC72BF4FA153}"/>
              </a:ext>
            </a:extLst>
          </p:cNvPr>
          <p:cNvCxnSpPr/>
          <p:nvPr/>
        </p:nvCxnSpPr>
        <p:spPr>
          <a:xfrm>
            <a:off x="377825" y="1808063"/>
            <a:ext cx="10141653" cy="0"/>
          </a:xfrm>
          <a:prstGeom prst="line">
            <a:avLst/>
          </a:prstGeom>
          <a:ln w="19050">
            <a:solidFill>
              <a:srgbClr val="002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Geschweifte Klammer rechts 242">
            <a:extLst>
              <a:ext uri="{FF2B5EF4-FFF2-40B4-BE49-F238E27FC236}">
                <a16:creationId xmlns:a16="http://schemas.microsoft.com/office/drawing/2014/main" id="{7A3D4F67-BAA5-42A5-4115-CC5D4DD80760}"/>
              </a:ext>
            </a:extLst>
          </p:cNvPr>
          <p:cNvSpPr/>
          <p:nvPr/>
        </p:nvSpPr>
        <p:spPr>
          <a:xfrm>
            <a:off x="7932247" y="4241800"/>
            <a:ext cx="353324" cy="170815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4" name="Rechteck 243">
            <a:extLst>
              <a:ext uri="{FF2B5EF4-FFF2-40B4-BE49-F238E27FC236}">
                <a16:creationId xmlns:a16="http://schemas.microsoft.com/office/drawing/2014/main" id="{B3A8210B-EA76-EDD2-CF2D-84B92B8C5279}"/>
              </a:ext>
            </a:extLst>
          </p:cNvPr>
          <p:cNvSpPr/>
          <p:nvPr/>
        </p:nvSpPr>
        <p:spPr bwMode="gray">
          <a:xfrm>
            <a:off x="8534319" y="4802948"/>
            <a:ext cx="1606632" cy="585853"/>
          </a:xfrm>
          <a:prstGeom prst="rect">
            <a:avLst/>
          </a:prstGeom>
          <a:noFill/>
          <a:ln w="1905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rtlCol="0" anchor="ctr"/>
          <a:lstStyle/>
          <a:p>
            <a:pPr algn="r"/>
            <a:r>
              <a:rPr lang="de-CH" sz="1400" dirty="0"/>
              <a:t>Kundenperspektive</a:t>
            </a:r>
          </a:p>
        </p:txBody>
      </p:sp>
      <p:sp>
        <p:nvSpPr>
          <p:cNvPr id="245" name="Rechteck 244">
            <a:extLst>
              <a:ext uri="{FF2B5EF4-FFF2-40B4-BE49-F238E27FC236}">
                <a16:creationId xmlns:a16="http://schemas.microsoft.com/office/drawing/2014/main" id="{9ACF8CF9-AEC2-4E7A-CE8C-7A3EE2D32E4D}"/>
              </a:ext>
            </a:extLst>
          </p:cNvPr>
          <p:cNvSpPr/>
          <p:nvPr/>
        </p:nvSpPr>
        <p:spPr bwMode="gray">
          <a:xfrm>
            <a:off x="8035553" y="75968"/>
            <a:ext cx="2582603" cy="26016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rIns="18000" rtlCol="0" anchor="ctr"/>
          <a:lstStyle/>
          <a:p>
            <a:pPr algn="ctr"/>
            <a:r>
              <a:rPr lang="de-CH" sz="1200" b="1" dirty="0"/>
              <a:t>Preisanalyse</a:t>
            </a:r>
          </a:p>
        </p:txBody>
      </p:sp>
    </p:spTree>
    <p:extLst>
      <p:ext uri="{BB962C8B-B14F-4D97-AF65-F5344CB8AC3E}">
        <p14:creationId xmlns:p14="http://schemas.microsoft.com/office/powerpoint/2010/main" val="299503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9732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0" imgW="270" imgH="270" progId="TCLayout.ActiveDocument.1">
                  <p:embed/>
                </p:oleObj>
              </mc:Choice>
              <mc:Fallback>
                <p:oleObj name="think-cell Folie" r:id="rId20" imgW="270" imgH="270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Auch das Wissen über preispsychologische Effekte ist noch ausbaubar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11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17" name="Datumsplatzhalter 1">
            <a:extLst>
              <a:ext uri="{FF2B5EF4-FFF2-40B4-BE49-F238E27FC236}">
                <a16:creationId xmlns:a16="http://schemas.microsoft.com/office/drawing/2014/main" id="{3F908137-CD5A-6147-03F3-1B6F882D5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</p:spPr>
        <p:txBody>
          <a:bodyPr/>
          <a:lstStyle/>
          <a:p>
            <a:r>
              <a:rPr lang="de-DE" dirty="0"/>
              <a:t>SI Talk 11/2023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90B06E-FA96-6B4C-86E1-D52402D3CE15}"/>
              </a:ext>
            </a:extLst>
          </p:cNvPr>
          <p:cNvSpPr txBox="1"/>
          <p:nvPr/>
        </p:nvSpPr>
        <p:spPr>
          <a:xfrm>
            <a:off x="377826" y="1511300"/>
            <a:ext cx="101416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b="1" dirty="0"/>
              <a:t>«</a:t>
            </a:r>
            <a:r>
              <a:rPr lang="de-DE" b="1" dirty="0"/>
              <a:t>Welche dieser preispsychologischen Effekte sind Ihnen bekannt?</a:t>
            </a:r>
            <a:r>
              <a:rPr lang="de-CH" b="1" dirty="0"/>
              <a:t>»</a:t>
            </a:r>
          </a:p>
        </p:txBody>
      </p:sp>
      <p:cxnSp>
        <p:nvCxnSpPr>
          <p:cNvPr id="8" name="Gerade Verbindung 16">
            <a:extLst>
              <a:ext uri="{FF2B5EF4-FFF2-40B4-BE49-F238E27FC236}">
                <a16:creationId xmlns:a16="http://schemas.microsoft.com/office/drawing/2014/main" id="{CA5488EA-2C13-20B2-8F30-AF55BAE22880}"/>
              </a:ext>
            </a:extLst>
          </p:cNvPr>
          <p:cNvCxnSpPr/>
          <p:nvPr/>
        </p:nvCxnSpPr>
        <p:spPr>
          <a:xfrm>
            <a:off x="377825" y="1808063"/>
            <a:ext cx="10141653" cy="0"/>
          </a:xfrm>
          <a:prstGeom prst="line">
            <a:avLst/>
          </a:prstGeom>
          <a:ln w="19050">
            <a:solidFill>
              <a:srgbClr val="002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3">
            <a:extLst>
              <a:ext uri="{FF2B5EF4-FFF2-40B4-BE49-F238E27FC236}">
                <a16:creationId xmlns:a16="http://schemas.microsoft.com/office/drawing/2014/main" id="{7E9D7BCA-FDDB-D9B7-2369-B99EAB17286D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5427468"/>
              </p:ext>
            </p:extLst>
          </p:nvPr>
        </p:nvGraphicFramePr>
        <p:xfrm>
          <a:off x="2963863" y="1885950"/>
          <a:ext cx="5116512" cy="465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D4B5AF9B-1F00-DC41-40B3-43D379680650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879600" y="2384425"/>
            <a:ext cx="129698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E3376069-6EF3-4166-A352-7AC1DD9C36D2}" type="datetime'''P''''r''''''''o''s''''''''p''''e''ct T''he''o''ry''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Prospect Theory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98FC5FFB-A52D-7E47-8EA8-5A14A3752D35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727200" y="3025775"/>
            <a:ext cx="144938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28315628-5DEB-4026-B266-E839A0E21ADF}" type="datetime'''''Me''''nt''al'''''' ''''Acc''o''''u''''''n''ti''''ng'">
              <a:rPr lang="de-DE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Mental Accounting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BEEE3438-25A0-1EC2-D419-5F5035F7F97E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819275" y="3665538"/>
            <a:ext cx="1357313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5A2BBADF-784B-4851-8EE0-6DF975C64E46}" type="datetime'Ank''''e''''''rp''''''re''i''''''''s-''Eff''''e''''''''kt'''''">
              <a:rPr lang="de-DE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Ankerpreis-Effekt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B3409B5D-81D1-26D5-AED4-24CA965B47DD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662113" y="4306888"/>
            <a:ext cx="151447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B9EF24A6-A96D-4113-9EFB-B7C968653BB9}" type="datetime'''''''''''C''omprom''''''i''''s''''e''-Ef''f''''e''''''''kt''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Compromise-Effekt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D45CAD79-14D7-709E-E4CF-2EA33C9F8858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163763" y="4948238"/>
            <a:ext cx="10128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4DAC5F32-08C6-410C-B9A1-717B08BB1162}" type="datetime'''''''Deco''y''-''''''Ef''''''''''''''''''f''e''k''''''t''''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Decoy-Effekt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C720E875-26B4-4A74-F00E-58F641CC5535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482725" y="5588000"/>
            <a:ext cx="1693863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CD05A698-0BF3-49DA-B4A7-427869ED3F01}" type="datetime'''''Pr''''''''e''is''sc''''hw''ellen-E''''f''f''''e''''''kt''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Preisschwellen-Effekt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76E0E04-EB07-6144-DC97-C9BB29541ECF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8458200" y="2192338"/>
            <a:ext cx="1879600" cy="114935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lIns="18000" rIns="18000" rtlCol="0" anchor="ctr"/>
          <a:lstStyle/>
          <a:p>
            <a:pPr algn="ctr"/>
            <a:endParaRPr lang="de-CH" b="1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0FCD15B3-EC3C-EBA9-25ED-52B4A04DEF6C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8518525" y="2284413"/>
            <a:ext cx="214313" cy="160338"/>
          </a:xfrm>
          <a:prstGeom prst="rect">
            <a:avLst/>
          </a:prstGeom>
          <a:solidFill>
            <a:schemeClr val="accent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rIns="18000" rtlCol="0" anchor="ctr"/>
          <a:lstStyle/>
          <a:p>
            <a:pPr algn="ctr"/>
            <a:endParaRPr lang="de-CH" b="1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8EB837C5-9A24-2CAE-1181-E2F3364C4AA2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8518525" y="2554288"/>
            <a:ext cx="214313" cy="160338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rIns="18000" rtlCol="0" anchor="ctr"/>
          <a:lstStyle/>
          <a:p>
            <a:pPr algn="ctr"/>
            <a:endParaRPr lang="de-CH" b="1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E1ACE732-2822-3521-3FFD-AF1FB2C98F91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8518525" y="2824163"/>
            <a:ext cx="214313" cy="160338"/>
          </a:xfrm>
          <a:prstGeom prst="rect">
            <a:avLst/>
          </a:prstGeom>
          <a:solidFill>
            <a:schemeClr val="accent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rIns="18000" rtlCol="0" anchor="ctr"/>
          <a:lstStyle/>
          <a:p>
            <a:pPr algn="ctr"/>
            <a:endParaRPr lang="de-CH" b="1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BFB01C91-6882-EF71-DBF2-92CE16FFB9A9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8518525" y="3094038"/>
            <a:ext cx="214313" cy="160338"/>
          </a:xfrm>
          <a:prstGeom prst="rect">
            <a:avLst/>
          </a:prstGeom>
          <a:solidFill>
            <a:srgbClr val="96969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rIns="18000" rtlCol="0" anchor="ctr"/>
          <a:lstStyle/>
          <a:p>
            <a:pPr algn="ctr"/>
            <a:endParaRPr lang="de-CH" b="1" dirty="0"/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90CF3BF7-FBEE-2529-12A2-6D91C352CCAF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8783638" y="2252664"/>
            <a:ext cx="11128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10BAB17C-5FC2-46D1-82B1-32F8171AA681}" type="datetime'ke''''nn''e ic''h ge''n''''''''''''''''a''''''''''''''u'''''''">
              <a:rPr lang="de-CH" altLang="en-US" sz="1200" smtClean="0">
                <a:solidFill>
                  <a:srgbClr val="012C59"/>
                </a:solidFill>
                <a:latin typeface="+mn-lt"/>
                <a:cs typeface="+mn-cs"/>
              </a:rPr>
              <a:pPr/>
              <a:t>kenne ich genau</a:t>
            </a:fld>
            <a:endParaRPr lang="de-CH" sz="12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39" name="Textplatzhalter 2">
            <a:extLst>
              <a:ext uri="{FF2B5EF4-FFF2-40B4-BE49-F238E27FC236}">
                <a16:creationId xmlns:a16="http://schemas.microsoft.com/office/drawing/2014/main" id="{B937AA22-F61E-E89B-2C69-82EDB56D5254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8783638" y="2522539"/>
            <a:ext cx="12906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7050E05B-B999-4156-BC56-EA6824873E8C}" type="datetime'''k''''''''enn''''e ''''ich ''''u''n''g''''''ef''''ä''''''hr'">
              <a:rPr lang="de-CH" altLang="en-US" sz="1200" smtClean="0">
                <a:solidFill>
                  <a:srgbClr val="012C59"/>
                </a:solidFill>
                <a:latin typeface="+mn-lt"/>
                <a:cs typeface="+mn-cs"/>
              </a:rPr>
              <a:pPr/>
              <a:t>kenne ich ungefähr</a:t>
            </a:fld>
            <a:endParaRPr lang="de-CH" sz="12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DD92300F-6B41-EA89-3C48-56714182F6EB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8783638" y="2792414"/>
            <a:ext cx="14938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9C503AE3-7BD4-45DA-837C-94C953DC66E8}" type="datetime'h''''''a''b''e'''' ic''h ''''''''''s''cho''n ''gehör''''t'''''">
              <a:rPr lang="de-CH" altLang="en-US" sz="1200" smtClean="0">
                <a:solidFill>
                  <a:srgbClr val="012C59"/>
                </a:solidFill>
                <a:latin typeface="+mn-lt"/>
                <a:cs typeface="+mn-cs"/>
              </a:rPr>
              <a:pPr/>
              <a:t>habe ich schon gehört</a:t>
            </a:fld>
            <a:endParaRPr lang="de-CH" sz="12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F54680FA-D0C5-C0D5-4BD7-7BACE4485040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783638" y="3062289"/>
            <a:ext cx="1012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AF0295D0-C943-446E-8A51-2F2B91F90133}" type="datetime'ke''nne ''''''''''''''''''''''i''''''c''h'' ''n''''ich''''t'''">
              <a:rPr lang="de-CH" altLang="en-US" sz="1200" smtClean="0">
                <a:solidFill>
                  <a:srgbClr val="012C59"/>
                </a:solidFill>
                <a:latin typeface="+mn-lt"/>
                <a:cs typeface="+mn-cs"/>
              </a:rPr>
              <a:pPr/>
              <a:t>kenne ich nicht</a:t>
            </a:fld>
            <a:endParaRPr lang="de-CH" sz="12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171" name="Fußzeilenplatzhalter 2">
            <a:extLst>
              <a:ext uri="{FF2B5EF4-FFF2-40B4-BE49-F238E27FC236}">
                <a16:creationId xmlns:a16="http://schemas.microsoft.com/office/drawing/2014/main" id="{D2F88616-FF14-63A5-46F6-F4C1CDA88EAF}"/>
              </a:ext>
            </a:extLst>
          </p:cNvPr>
          <p:cNvSpPr txBox="1">
            <a:spLocks/>
          </p:cNvSpPr>
          <p:nvPr/>
        </p:nvSpPr>
        <p:spPr>
          <a:xfrm>
            <a:off x="394192" y="6899173"/>
            <a:ext cx="4000827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fr-FR"/>
            </a:defPPr>
            <a:lvl1pPr marL="0" algn="l" defTabSz="99569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de-CH" sz="900" dirty="0">
                <a:solidFill>
                  <a:schemeClr val="tx1"/>
                </a:solidFill>
              </a:rPr>
            </a:br>
            <a:r>
              <a:rPr lang="de-CH" sz="900" dirty="0">
                <a:solidFill>
                  <a:schemeClr val="tx1"/>
                </a:solidFill>
              </a:rPr>
              <a:t>N=429, ZHAW-Studie</a:t>
            </a: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F7894255-571E-6AB2-B247-2215ABFD00D9}"/>
              </a:ext>
            </a:extLst>
          </p:cNvPr>
          <p:cNvSpPr/>
          <p:nvPr/>
        </p:nvSpPr>
        <p:spPr bwMode="gray">
          <a:xfrm>
            <a:off x="8035553" y="75968"/>
            <a:ext cx="2582603" cy="26016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rIns="18000" rtlCol="0" anchor="ctr"/>
          <a:lstStyle/>
          <a:p>
            <a:pPr algn="ctr"/>
            <a:r>
              <a:rPr lang="de-CH" sz="1200" b="1" dirty="0"/>
              <a:t>Preisanalyse</a:t>
            </a:r>
          </a:p>
        </p:txBody>
      </p:sp>
    </p:spTree>
    <p:extLst>
      <p:ext uri="{BB962C8B-B14F-4D97-AF65-F5344CB8AC3E}">
        <p14:creationId xmlns:p14="http://schemas.microsoft.com/office/powerpoint/2010/main" val="3162084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3D74D977-F3C2-79BF-9AC0-72B531BB9D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7317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FA677C78-2843-B7C0-CB46-B9C2020E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Daten ermöglichen neue Preismodelle – </a:t>
            </a:r>
            <a:br>
              <a:rPr lang="de-CH" dirty="0"/>
            </a:br>
            <a:r>
              <a:rPr lang="de-CH" dirty="0"/>
              <a:t>Beispiel Mobiliar </a:t>
            </a:r>
            <a:r>
              <a:rPr lang="de-CH" dirty="0" err="1"/>
              <a:t>CleverDrive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0B5DB5-FDF6-2239-4CC5-7A977A2D0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12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BC7C55D1-90BD-7112-AEAA-37B07371F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</p:spPr>
        <p:txBody>
          <a:bodyPr/>
          <a:lstStyle/>
          <a:p>
            <a:r>
              <a:rPr lang="de-DE" dirty="0"/>
              <a:t>SI Talk 11/2023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86E9C88-1219-0619-408F-6C24EB3F7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475" y="1495231"/>
            <a:ext cx="9765338" cy="52832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91CE0291-5E00-04A9-1661-A90715087970}"/>
              </a:ext>
            </a:extLst>
          </p:cNvPr>
          <p:cNvSpPr/>
          <p:nvPr/>
        </p:nvSpPr>
        <p:spPr bwMode="gray">
          <a:xfrm>
            <a:off x="8035553" y="75968"/>
            <a:ext cx="2582603" cy="26016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rIns="18000" rtlCol="0" anchor="ctr"/>
          <a:lstStyle/>
          <a:p>
            <a:pPr algn="ctr"/>
            <a:r>
              <a:rPr lang="de-CH" sz="1200" b="1" dirty="0"/>
              <a:t>Preisstrategie</a:t>
            </a:r>
          </a:p>
        </p:txBody>
      </p:sp>
    </p:spTree>
    <p:extLst>
      <p:ext uri="{BB962C8B-B14F-4D97-AF65-F5344CB8AC3E}">
        <p14:creationId xmlns:p14="http://schemas.microsoft.com/office/powerpoint/2010/main" val="2674277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3D74D977-F3C2-79BF-9AC0-72B531BB9D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01340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D74D977-F3C2-79BF-9AC0-72B531BB9D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FA677C78-2843-B7C0-CB46-B9C2020E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Daten ermöglichen neue Preismodelle – </a:t>
            </a:r>
            <a:br>
              <a:rPr lang="de-CH" dirty="0"/>
            </a:br>
            <a:r>
              <a:rPr lang="de-CH" dirty="0"/>
              <a:t>Beispiel Hilti Flottenmanagement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0B5DB5-FDF6-2239-4CC5-7A977A2D0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13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BC7C55D1-90BD-7112-AEAA-37B07371F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</p:spPr>
        <p:txBody>
          <a:bodyPr/>
          <a:lstStyle/>
          <a:p>
            <a:r>
              <a:rPr lang="de-DE" dirty="0"/>
              <a:t>SI Talk 11/2023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FA4A533-66F1-4A6D-1791-3C5A2DACD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01" y="1485900"/>
            <a:ext cx="9738968" cy="528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D16EE507-38BF-BA6C-5A90-55947AA983B4}"/>
              </a:ext>
            </a:extLst>
          </p:cNvPr>
          <p:cNvSpPr/>
          <p:nvPr/>
        </p:nvSpPr>
        <p:spPr bwMode="gray">
          <a:xfrm>
            <a:off x="8035553" y="75968"/>
            <a:ext cx="2582603" cy="26016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rIns="18000" rtlCol="0" anchor="ctr"/>
          <a:lstStyle/>
          <a:p>
            <a:pPr algn="ctr"/>
            <a:r>
              <a:rPr lang="de-CH" sz="1200" b="1" dirty="0"/>
              <a:t>Preisstrategie</a:t>
            </a:r>
          </a:p>
        </p:txBody>
      </p:sp>
    </p:spTree>
    <p:extLst>
      <p:ext uri="{BB962C8B-B14F-4D97-AF65-F5344CB8AC3E}">
        <p14:creationId xmlns:p14="http://schemas.microsoft.com/office/powerpoint/2010/main" val="253516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3D74D977-F3C2-79BF-9AC0-72B531BB9D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50541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D74D977-F3C2-79BF-9AC0-72B531BB9D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FA677C78-2843-B7C0-CB46-B9C2020E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Daten ermöglichen neue Preismodelle – </a:t>
            </a:r>
            <a:br>
              <a:rPr lang="de-CH" dirty="0"/>
            </a:br>
            <a:r>
              <a:rPr lang="de-CH" dirty="0"/>
              <a:t>Beispiel </a:t>
            </a:r>
            <a:r>
              <a:rPr lang="de-CH" dirty="0" err="1"/>
              <a:t>Teatreneu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0B5DB5-FDF6-2239-4CC5-7A977A2D0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14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BC7C55D1-90BD-7112-AEAA-37B07371F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</p:spPr>
        <p:txBody>
          <a:bodyPr/>
          <a:lstStyle/>
          <a:p>
            <a:r>
              <a:rPr lang="de-DE" dirty="0"/>
              <a:t>SI Talk 11/2023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F3620BF-C761-92B4-C481-8779D476E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02" y="1495231"/>
            <a:ext cx="9738967" cy="528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A74B25-F233-5A82-BCEE-3A02220FF012}"/>
              </a:ext>
            </a:extLst>
          </p:cNvPr>
          <p:cNvSpPr/>
          <p:nvPr/>
        </p:nvSpPr>
        <p:spPr bwMode="gray">
          <a:xfrm>
            <a:off x="8035553" y="75968"/>
            <a:ext cx="2582603" cy="26016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rIns="18000" rtlCol="0" anchor="ctr"/>
          <a:lstStyle/>
          <a:p>
            <a:pPr algn="ctr"/>
            <a:r>
              <a:rPr lang="de-CH" sz="1200" b="1" dirty="0"/>
              <a:t>Preisstrategie</a:t>
            </a:r>
          </a:p>
        </p:txBody>
      </p:sp>
    </p:spTree>
    <p:extLst>
      <p:ext uri="{BB962C8B-B14F-4D97-AF65-F5344CB8AC3E}">
        <p14:creationId xmlns:p14="http://schemas.microsoft.com/office/powerpoint/2010/main" val="2346874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44040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Zielsetzung ist das Value-</a:t>
            </a:r>
            <a:r>
              <a:rPr lang="de-CH" dirty="0" err="1"/>
              <a:t>Based</a:t>
            </a:r>
            <a:r>
              <a:rPr lang="de-CH" dirty="0"/>
              <a:t> Pricing …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15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17" name="Datumsplatzhalter 1">
            <a:extLst>
              <a:ext uri="{FF2B5EF4-FFF2-40B4-BE49-F238E27FC236}">
                <a16:creationId xmlns:a16="http://schemas.microsoft.com/office/drawing/2014/main" id="{3F908137-CD5A-6147-03F3-1B6F882D5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</p:spPr>
        <p:txBody>
          <a:bodyPr/>
          <a:lstStyle/>
          <a:p>
            <a:r>
              <a:rPr lang="de-DE" dirty="0"/>
              <a:t>SI Talk 11/2023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4E9D427-983D-9799-C01E-B01E9A1A735B}"/>
              </a:ext>
            </a:extLst>
          </p:cNvPr>
          <p:cNvSpPr/>
          <p:nvPr/>
        </p:nvSpPr>
        <p:spPr bwMode="gray">
          <a:xfrm>
            <a:off x="4540250" y="1563688"/>
            <a:ext cx="1847654" cy="7364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rIns="18000" rtlCol="0" anchor="ctr"/>
          <a:lstStyle/>
          <a:p>
            <a:pPr algn="ctr"/>
            <a:r>
              <a:rPr lang="en-US" sz="1800" dirty="0"/>
              <a:t>Value-Based</a:t>
            </a:r>
          </a:p>
          <a:p>
            <a:pPr algn="ctr"/>
            <a:r>
              <a:rPr lang="en-US" sz="1800" dirty="0"/>
              <a:t>Pricing</a:t>
            </a:r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1739F277-A7FD-78A9-9272-2DA6241FBEA8}"/>
              </a:ext>
            </a:extLst>
          </p:cNvPr>
          <p:cNvSpPr/>
          <p:nvPr/>
        </p:nvSpPr>
        <p:spPr bwMode="gray">
          <a:xfrm>
            <a:off x="3842666" y="2300140"/>
            <a:ext cx="3242821" cy="2795535"/>
          </a:xfrm>
          <a:prstGeom prst="triangl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rIns="18000" rtlCol="0" anchor="ctr"/>
          <a:lstStyle/>
          <a:p>
            <a:pPr algn="ctr"/>
            <a:endParaRPr lang="en-US" b="1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A5E5BFE-754B-44D3-0906-B5549EEEC8A3}"/>
              </a:ext>
            </a:extLst>
          </p:cNvPr>
          <p:cNvSpPr/>
          <p:nvPr/>
        </p:nvSpPr>
        <p:spPr bwMode="gray">
          <a:xfrm>
            <a:off x="1995586" y="4727449"/>
            <a:ext cx="1847654" cy="7364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rIns="18000" rtlCol="0" anchor="ctr"/>
          <a:lstStyle/>
          <a:p>
            <a:pPr algn="ctr"/>
            <a:r>
              <a:rPr lang="en-US" sz="1800" dirty="0"/>
              <a:t>Cost-Based</a:t>
            </a:r>
          </a:p>
          <a:p>
            <a:pPr algn="ctr"/>
            <a:r>
              <a:rPr lang="en-US" sz="1800" dirty="0"/>
              <a:t>Pricing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B59E7F4-012C-B1D7-3D77-94A1B1710FE9}"/>
              </a:ext>
            </a:extLst>
          </p:cNvPr>
          <p:cNvSpPr/>
          <p:nvPr/>
        </p:nvSpPr>
        <p:spPr bwMode="gray">
          <a:xfrm>
            <a:off x="7085487" y="4727449"/>
            <a:ext cx="1847654" cy="7364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rtlCol="0" anchor="ctr"/>
          <a:lstStyle/>
          <a:p>
            <a:pPr algn="ctr"/>
            <a:r>
              <a:rPr lang="en-US" sz="1800" dirty="0"/>
              <a:t>Competitor-Based</a:t>
            </a:r>
          </a:p>
          <a:p>
            <a:pPr algn="ctr"/>
            <a:r>
              <a:rPr lang="en-US" sz="1800" dirty="0"/>
              <a:t>Pricing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813D201-B68B-9443-5AE7-7947E8CB3FE0}"/>
              </a:ext>
            </a:extLst>
          </p:cNvPr>
          <p:cNvSpPr/>
          <p:nvPr/>
        </p:nvSpPr>
        <p:spPr bwMode="gray">
          <a:xfrm>
            <a:off x="8035553" y="75968"/>
            <a:ext cx="2582603" cy="26016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rIns="18000" rtlCol="0" anchor="ctr"/>
          <a:lstStyle/>
          <a:p>
            <a:pPr algn="ctr"/>
            <a:r>
              <a:rPr lang="de-CH" sz="1200" b="1" dirty="0"/>
              <a:t>Preisfestlegung</a:t>
            </a:r>
          </a:p>
        </p:txBody>
      </p:sp>
    </p:spTree>
    <p:extLst>
      <p:ext uri="{BB962C8B-B14F-4D97-AF65-F5344CB8AC3E}">
        <p14:creationId xmlns:p14="http://schemas.microsoft.com/office/powerpoint/2010/main" val="3572914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28777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… und eine Bestimmung des Differentiation Value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16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17" name="Datumsplatzhalter 1">
            <a:extLst>
              <a:ext uri="{FF2B5EF4-FFF2-40B4-BE49-F238E27FC236}">
                <a16:creationId xmlns:a16="http://schemas.microsoft.com/office/drawing/2014/main" id="{3F908137-CD5A-6147-03F3-1B6F882D5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</p:spPr>
        <p:txBody>
          <a:bodyPr/>
          <a:lstStyle/>
          <a:p>
            <a:r>
              <a:rPr lang="de-DE" dirty="0"/>
              <a:t>SI Talk 11/2023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66A5152B-28B0-7687-FEB9-AB7B94D69057}"/>
              </a:ext>
            </a:extLst>
          </p:cNvPr>
          <p:cNvSpPr txBox="1">
            <a:spLocks/>
          </p:cNvSpPr>
          <p:nvPr/>
        </p:nvSpPr>
        <p:spPr>
          <a:xfrm>
            <a:off x="394192" y="6899173"/>
            <a:ext cx="4000827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fr-FR"/>
            </a:defPPr>
            <a:lvl1pPr marL="0" algn="l" defTabSz="99569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de-CH" sz="900" dirty="0">
                <a:solidFill>
                  <a:schemeClr val="tx1"/>
                </a:solidFill>
              </a:rPr>
            </a:br>
            <a:r>
              <a:rPr lang="de-CH" sz="900" dirty="0">
                <a:solidFill>
                  <a:schemeClr val="tx1"/>
                </a:solidFill>
              </a:rPr>
              <a:t>Quelle: Nagle et al. (2011), S. 20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082D102-04E9-D578-DC56-EF990C8ECFC4}"/>
              </a:ext>
            </a:extLst>
          </p:cNvPr>
          <p:cNvCxnSpPr/>
          <p:nvPr/>
        </p:nvCxnSpPr>
        <p:spPr>
          <a:xfrm>
            <a:off x="3638550" y="6337300"/>
            <a:ext cx="3657600" cy="0"/>
          </a:xfrm>
          <a:prstGeom prst="line">
            <a:avLst/>
          </a:prstGeom>
          <a:ln>
            <a:solidFill>
              <a:srgbClr val="002C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C50D3E03-EC8E-3CE5-BC61-6960ACC0E73E}"/>
              </a:ext>
            </a:extLst>
          </p:cNvPr>
          <p:cNvSpPr/>
          <p:nvPr/>
        </p:nvSpPr>
        <p:spPr bwMode="gray">
          <a:xfrm>
            <a:off x="4235450" y="3512253"/>
            <a:ext cx="2463800" cy="282504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2C59"/>
            </a:solidFill>
            <a:round/>
            <a:headEnd/>
            <a:tailEnd/>
          </a:ln>
        </p:spPr>
        <p:txBody>
          <a:bodyPr lIns="18000" rIns="18000" rtlCol="0" anchor="ctr"/>
          <a:lstStyle/>
          <a:p>
            <a:pPr algn="ctr"/>
            <a:r>
              <a:rPr lang="en-US" sz="1800" dirty="0"/>
              <a:t>Reference Value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4CA2801-A759-9946-3C28-39887D60FCB0}"/>
              </a:ext>
            </a:extLst>
          </p:cNvPr>
          <p:cNvSpPr/>
          <p:nvPr/>
        </p:nvSpPr>
        <p:spPr bwMode="gray">
          <a:xfrm>
            <a:off x="4235450" y="1563689"/>
            <a:ext cx="2463800" cy="1948564"/>
          </a:xfrm>
          <a:prstGeom prst="rect">
            <a:avLst/>
          </a:prstGeom>
          <a:solidFill>
            <a:srgbClr val="FFC000"/>
          </a:solidFill>
          <a:ln w="9525">
            <a:solidFill>
              <a:srgbClr val="002C59"/>
            </a:solidFill>
            <a:round/>
            <a:headEnd/>
            <a:tailEnd/>
          </a:ln>
        </p:spPr>
        <p:txBody>
          <a:bodyPr lIns="18000" rIns="18000" rtlCol="0" anchor="ctr"/>
          <a:lstStyle/>
          <a:p>
            <a:pPr algn="ctr"/>
            <a:r>
              <a:rPr lang="en-US" sz="1800" dirty="0"/>
              <a:t>Differentiation Value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DBD05246-1C56-F157-D32C-8D7E2A5DFA00}"/>
              </a:ext>
            </a:extLst>
          </p:cNvPr>
          <p:cNvCxnSpPr/>
          <p:nvPr/>
        </p:nvCxnSpPr>
        <p:spPr>
          <a:xfrm>
            <a:off x="3638550" y="3512252"/>
            <a:ext cx="0" cy="2825047"/>
          </a:xfrm>
          <a:prstGeom prst="straightConnector1">
            <a:avLst/>
          </a:prstGeom>
          <a:ln>
            <a:solidFill>
              <a:srgbClr val="002C5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A4B59D2-20FF-261A-DA28-CF45FFC09190}"/>
              </a:ext>
            </a:extLst>
          </p:cNvPr>
          <p:cNvCxnSpPr/>
          <p:nvPr/>
        </p:nvCxnSpPr>
        <p:spPr>
          <a:xfrm flipH="1">
            <a:off x="7296150" y="1563688"/>
            <a:ext cx="6350" cy="4773612"/>
          </a:xfrm>
          <a:prstGeom prst="straightConnector1">
            <a:avLst/>
          </a:prstGeom>
          <a:ln>
            <a:solidFill>
              <a:srgbClr val="002C5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24EA5F18-F2D0-AF00-C943-506E36C93EEE}"/>
              </a:ext>
            </a:extLst>
          </p:cNvPr>
          <p:cNvCxnSpPr/>
          <p:nvPr/>
        </p:nvCxnSpPr>
        <p:spPr>
          <a:xfrm>
            <a:off x="3638550" y="1563688"/>
            <a:ext cx="0" cy="1948564"/>
          </a:xfrm>
          <a:prstGeom prst="straightConnector1">
            <a:avLst/>
          </a:prstGeom>
          <a:ln>
            <a:solidFill>
              <a:srgbClr val="002C5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ige Legende 19">
            <a:extLst>
              <a:ext uri="{FF2B5EF4-FFF2-40B4-BE49-F238E27FC236}">
                <a16:creationId xmlns:a16="http://schemas.microsoft.com/office/drawing/2014/main" id="{9029596E-8D8D-09F3-BC5D-1711D7F9800A}"/>
              </a:ext>
            </a:extLst>
          </p:cNvPr>
          <p:cNvSpPr/>
          <p:nvPr/>
        </p:nvSpPr>
        <p:spPr bwMode="gray">
          <a:xfrm>
            <a:off x="7997825" y="3313113"/>
            <a:ext cx="2497138" cy="1246187"/>
          </a:xfrm>
          <a:prstGeom prst="wedgeRectCallout">
            <a:avLst>
              <a:gd name="adj1" fmla="val -63064"/>
              <a:gd name="adj2" fmla="val 8941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002C59"/>
            </a:solidFill>
            <a:round/>
            <a:headEnd/>
            <a:tailEnd/>
          </a:ln>
        </p:spPr>
        <p:txBody>
          <a:bodyPr lIns="72000" tIns="72000" rIns="72000" bIns="72000" rtlCol="0" anchor="ctr"/>
          <a:lstStyle/>
          <a:p>
            <a:pPr algn="ctr"/>
            <a:r>
              <a:rPr lang="en-US" sz="1800" dirty="0"/>
              <a:t>Total Economic Value</a:t>
            </a:r>
          </a:p>
        </p:txBody>
      </p:sp>
      <p:sp>
        <p:nvSpPr>
          <p:cNvPr id="16" name="Rechteckige Legende 20">
            <a:extLst>
              <a:ext uri="{FF2B5EF4-FFF2-40B4-BE49-F238E27FC236}">
                <a16:creationId xmlns:a16="http://schemas.microsoft.com/office/drawing/2014/main" id="{510AF72B-F449-5DAA-C233-2EBB6DAE0E69}"/>
              </a:ext>
            </a:extLst>
          </p:cNvPr>
          <p:cNvSpPr/>
          <p:nvPr/>
        </p:nvSpPr>
        <p:spPr bwMode="gray">
          <a:xfrm>
            <a:off x="381492" y="4301681"/>
            <a:ext cx="2497138" cy="1246187"/>
          </a:xfrm>
          <a:prstGeom prst="wedgeRectCallout">
            <a:avLst>
              <a:gd name="adj1" fmla="val 66643"/>
              <a:gd name="adj2" fmla="val 848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002C59"/>
            </a:solidFill>
            <a:round/>
            <a:headEnd/>
            <a:tailEnd/>
          </a:ln>
        </p:spPr>
        <p:txBody>
          <a:bodyPr lIns="72000" tIns="72000" rIns="72000" bIns="72000" rtlCol="0" anchor="ctr"/>
          <a:lstStyle/>
          <a:p>
            <a:pPr algn="ctr"/>
            <a:r>
              <a:rPr lang="en-US" sz="1800" dirty="0"/>
              <a:t>Price of the customer’s best alternative</a:t>
            </a:r>
          </a:p>
        </p:txBody>
      </p:sp>
      <p:sp>
        <p:nvSpPr>
          <p:cNvPr id="18" name="Rechteckige Legende 21">
            <a:extLst>
              <a:ext uri="{FF2B5EF4-FFF2-40B4-BE49-F238E27FC236}">
                <a16:creationId xmlns:a16="http://schemas.microsoft.com/office/drawing/2014/main" id="{E5527BA6-6EE2-3235-6983-FE7B37C5A06A}"/>
              </a:ext>
            </a:extLst>
          </p:cNvPr>
          <p:cNvSpPr/>
          <p:nvPr/>
        </p:nvSpPr>
        <p:spPr bwMode="gray">
          <a:xfrm>
            <a:off x="380892" y="1914876"/>
            <a:ext cx="2497138" cy="1246187"/>
          </a:xfrm>
          <a:prstGeom prst="wedgeRectCallout">
            <a:avLst>
              <a:gd name="adj1" fmla="val 66269"/>
              <a:gd name="adj2" fmla="val 7951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002C59"/>
            </a:solidFill>
            <a:round/>
            <a:headEnd/>
            <a:tailEnd/>
          </a:ln>
        </p:spPr>
        <p:txBody>
          <a:bodyPr lIns="72000" tIns="72000" rIns="72000" bIns="72000" rtlCol="0" anchor="ctr"/>
          <a:lstStyle/>
          <a:p>
            <a:pPr algn="ctr"/>
            <a:r>
              <a:rPr lang="en-US" sz="1800" dirty="0"/>
              <a:t>Value of any differences between the offering and the reference product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8EFA998-E037-9A18-B2A6-995F8FF8D368}"/>
              </a:ext>
            </a:extLst>
          </p:cNvPr>
          <p:cNvCxnSpPr/>
          <p:nvPr/>
        </p:nvCxnSpPr>
        <p:spPr>
          <a:xfrm>
            <a:off x="3635682" y="1563688"/>
            <a:ext cx="3657600" cy="0"/>
          </a:xfrm>
          <a:prstGeom prst="line">
            <a:avLst/>
          </a:prstGeom>
          <a:ln>
            <a:solidFill>
              <a:srgbClr val="002C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3FD01365-F9A4-020D-DE67-1A11C5F3CD91}"/>
              </a:ext>
            </a:extLst>
          </p:cNvPr>
          <p:cNvSpPr/>
          <p:nvPr/>
        </p:nvSpPr>
        <p:spPr bwMode="gray">
          <a:xfrm>
            <a:off x="8035553" y="75968"/>
            <a:ext cx="2582603" cy="26016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rIns="18000" rtlCol="0" anchor="ctr"/>
          <a:lstStyle/>
          <a:p>
            <a:pPr algn="ctr"/>
            <a:r>
              <a:rPr lang="de-CH" sz="1200" b="1" dirty="0"/>
              <a:t>Preisfestlegung</a:t>
            </a:r>
          </a:p>
        </p:txBody>
      </p:sp>
    </p:spTree>
    <p:extLst>
      <p:ext uri="{BB962C8B-B14F-4D97-AF65-F5344CB8AC3E}">
        <p14:creationId xmlns:p14="http://schemas.microsoft.com/office/powerpoint/2010/main" val="380332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93726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8" imgW="270" imgH="270" progId="TCLayout.ActiveDocument.1">
                  <p:embed/>
                </p:oleObj>
              </mc:Choice>
              <mc:Fallback>
                <p:oleObj name="think-cell Folie" r:id="rId8" imgW="270" imgH="270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Jedoch betreiben die meisten Unternehmen noch primär</a:t>
            </a:r>
            <a:br>
              <a:rPr lang="de-CH" dirty="0"/>
            </a:br>
            <a:r>
              <a:rPr lang="de-CH" dirty="0" err="1"/>
              <a:t>Cost-Based</a:t>
            </a:r>
            <a:r>
              <a:rPr lang="de-CH" dirty="0"/>
              <a:t> Pricing …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17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17" name="Datumsplatzhalter 1">
            <a:extLst>
              <a:ext uri="{FF2B5EF4-FFF2-40B4-BE49-F238E27FC236}">
                <a16:creationId xmlns:a16="http://schemas.microsoft.com/office/drawing/2014/main" id="{3F908137-CD5A-6147-03F3-1B6F882D5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</p:spPr>
        <p:txBody>
          <a:bodyPr/>
          <a:lstStyle/>
          <a:p>
            <a:r>
              <a:rPr lang="de-DE" dirty="0"/>
              <a:t>SI Talk 11/2023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50C157C-DAAC-F093-EAD8-E69DC9CEFF81}"/>
              </a:ext>
            </a:extLst>
          </p:cNvPr>
          <p:cNvSpPr txBox="1"/>
          <p:nvPr/>
        </p:nvSpPr>
        <p:spPr>
          <a:xfrm>
            <a:off x="377826" y="1511300"/>
            <a:ext cx="101416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b="1" dirty="0"/>
              <a:t>«Wie stark nehmen Sie auf diese Ansätze Bezug bei Preisentscheidungen?»</a:t>
            </a:r>
          </a:p>
        </p:txBody>
      </p:sp>
      <p:cxnSp>
        <p:nvCxnSpPr>
          <p:cNvPr id="22" name="Gerade Verbindung 16">
            <a:extLst>
              <a:ext uri="{FF2B5EF4-FFF2-40B4-BE49-F238E27FC236}">
                <a16:creationId xmlns:a16="http://schemas.microsoft.com/office/drawing/2014/main" id="{2E40436B-BEDB-7613-6348-6CEF10C4F0F7}"/>
              </a:ext>
            </a:extLst>
          </p:cNvPr>
          <p:cNvCxnSpPr/>
          <p:nvPr/>
        </p:nvCxnSpPr>
        <p:spPr>
          <a:xfrm>
            <a:off x="377825" y="1808063"/>
            <a:ext cx="10141653" cy="0"/>
          </a:xfrm>
          <a:prstGeom prst="line">
            <a:avLst/>
          </a:prstGeom>
          <a:ln w="19050">
            <a:solidFill>
              <a:srgbClr val="002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Chart 3">
            <a:extLst>
              <a:ext uri="{FF2B5EF4-FFF2-40B4-BE49-F238E27FC236}">
                <a16:creationId xmlns:a16="http://schemas.microsoft.com/office/drawing/2014/main" id="{C5C0A522-33F1-670E-A188-08C16A5C0F2D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4311160"/>
              </p:ext>
            </p:extLst>
          </p:nvPr>
        </p:nvGraphicFramePr>
        <p:xfrm>
          <a:off x="2925763" y="1830388"/>
          <a:ext cx="5067300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3A81E880-2354-4EA4-B37E-AF09F9062BBA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619249" y="2662238"/>
            <a:ext cx="151923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A0DAF99E-3535-4C79-84A8-4ADB796325D3}" type="datetime'''Cost-B''''''''''''a''''se''d P''''''r''''i''c''''i''n''g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Cost-Based Pricing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ABB60E40-53C8-8018-ED11-899C07CF6339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543050" y="5275263"/>
            <a:ext cx="159543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C9CE265E-8C39-4E84-B9CB-6051E9517FFB}" type="datetime'''''''''Valu''e''-''''B''''a''''s''ed'''''' ''Pr''i''''c''ing'">
              <a:rPr lang="de-DE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Value-Based Pricing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25B4510E-C5AF-7D98-29CA-90E9DAC16E17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117599" y="3968750"/>
            <a:ext cx="202088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D53A1AB2-B742-44AC-9C92-5CFD2ED406E2}" type="datetime'Co''mp''''''etit''''o''r-B''''a''''s''ed'' ''Pr''i''''cing''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Competitor-Based Pricing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74" name="Fußzeilenplatzhalter 2">
            <a:extLst>
              <a:ext uri="{FF2B5EF4-FFF2-40B4-BE49-F238E27FC236}">
                <a16:creationId xmlns:a16="http://schemas.microsoft.com/office/drawing/2014/main" id="{37033624-A5AD-B8FC-D716-3610D5A98D18}"/>
              </a:ext>
            </a:extLst>
          </p:cNvPr>
          <p:cNvSpPr txBox="1">
            <a:spLocks/>
          </p:cNvSpPr>
          <p:nvPr/>
        </p:nvSpPr>
        <p:spPr>
          <a:xfrm>
            <a:off x="394192" y="6899173"/>
            <a:ext cx="4000827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fr-FR"/>
            </a:defPPr>
            <a:lvl1pPr marL="0" algn="l" defTabSz="99569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de-CH" sz="900" dirty="0">
                <a:solidFill>
                  <a:schemeClr val="tx1"/>
                </a:solidFill>
              </a:rPr>
            </a:br>
            <a:r>
              <a:rPr lang="de-CH" sz="900" dirty="0">
                <a:solidFill>
                  <a:schemeClr val="tx1"/>
                </a:solidFill>
              </a:rPr>
              <a:t>N=429, ZHAW-Studie</a:t>
            </a: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3023DC90-FE4B-5817-6EA9-2CC468802604}"/>
              </a:ext>
            </a:extLst>
          </p:cNvPr>
          <p:cNvSpPr/>
          <p:nvPr/>
        </p:nvSpPr>
        <p:spPr bwMode="gray">
          <a:xfrm>
            <a:off x="8035553" y="75968"/>
            <a:ext cx="2582603" cy="26016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rIns="18000" rtlCol="0" anchor="ctr"/>
          <a:lstStyle/>
          <a:p>
            <a:pPr algn="ctr"/>
            <a:r>
              <a:rPr lang="de-CH" sz="1200" b="1" dirty="0"/>
              <a:t>Preisfestlegung</a:t>
            </a:r>
          </a:p>
        </p:txBody>
      </p:sp>
    </p:spTree>
    <p:extLst>
      <p:ext uri="{BB962C8B-B14F-4D97-AF65-F5344CB8AC3E}">
        <p14:creationId xmlns:p14="http://schemas.microsoft.com/office/powerpoint/2010/main" val="657567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22466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1" imgW="270" imgH="270" progId="TCLayout.ActiveDocument.1">
                  <p:embed/>
                </p:oleObj>
              </mc:Choice>
              <mc:Fallback>
                <p:oleObj name="think-cell Folie" r:id="rId11" imgW="270" imgH="270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… obwohl die Relevanz des Value-</a:t>
            </a:r>
            <a:r>
              <a:rPr lang="de-CH" dirty="0" err="1"/>
              <a:t>Based</a:t>
            </a:r>
            <a:r>
              <a:rPr lang="de-CH" dirty="0"/>
              <a:t> Pricing erkannt wird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18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17" name="Datumsplatzhalter 1">
            <a:extLst>
              <a:ext uri="{FF2B5EF4-FFF2-40B4-BE49-F238E27FC236}">
                <a16:creationId xmlns:a16="http://schemas.microsoft.com/office/drawing/2014/main" id="{3F908137-CD5A-6147-03F3-1B6F882D5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</p:spPr>
        <p:txBody>
          <a:bodyPr/>
          <a:lstStyle/>
          <a:p>
            <a:r>
              <a:rPr lang="de-DE" dirty="0"/>
              <a:t>SI Talk 11/2023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444F0FB-6751-6D6E-137A-2BB0664CED9D}"/>
              </a:ext>
            </a:extLst>
          </p:cNvPr>
          <p:cNvSpPr txBox="1"/>
          <p:nvPr/>
        </p:nvSpPr>
        <p:spPr>
          <a:xfrm>
            <a:off x="377826" y="1511300"/>
            <a:ext cx="101416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b="1" dirty="0"/>
              <a:t>«Gibt es Überlegungen, zukünftig mehr auf Value-</a:t>
            </a:r>
            <a:r>
              <a:rPr lang="de-CH" b="1" dirty="0" err="1"/>
              <a:t>Based</a:t>
            </a:r>
            <a:r>
              <a:rPr lang="de-CH" b="1" dirty="0"/>
              <a:t> Pricing zu setzen?»</a:t>
            </a:r>
          </a:p>
        </p:txBody>
      </p:sp>
      <p:cxnSp>
        <p:nvCxnSpPr>
          <p:cNvPr id="13" name="Gerade Verbindung 16">
            <a:extLst>
              <a:ext uri="{FF2B5EF4-FFF2-40B4-BE49-F238E27FC236}">
                <a16:creationId xmlns:a16="http://schemas.microsoft.com/office/drawing/2014/main" id="{D778D8F0-F335-24DA-C6D7-A27B13B21951}"/>
              </a:ext>
            </a:extLst>
          </p:cNvPr>
          <p:cNvCxnSpPr/>
          <p:nvPr/>
        </p:nvCxnSpPr>
        <p:spPr>
          <a:xfrm>
            <a:off x="377825" y="1808063"/>
            <a:ext cx="10141653" cy="0"/>
          </a:xfrm>
          <a:prstGeom prst="line">
            <a:avLst/>
          </a:prstGeom>
          <a:ln w="19050">
            <a:solidFill>
              <a:srgbClr val="002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Chart 3">
            <a:extLst>
              <a:ext uri="{FF2B5EF4-FFF2-40B4-BE49-F238E27FC236}">
                <a16:creationId xmlns:a16="http://schemas.microsoft.com/office/drawing/2014/main" id="{4280C567-260D-4968-1115-5C9D45237133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1136093"/>
              </p:ext>
            </p:extLst>
          </p:nvPr>
        </p:nvGraphicFramePr>
        <p:xfrm>
          <a:off x="2906713" y="1830388"/>
          <a:ext cx="5067300" cy="474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2455979A-3A02-9679-553B-91AB75CE0216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503363" y="2335213"/>
            <a:ext cx="161607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3664CC27-45F2-44E5-A4CC-AB796E2DE55D}" type="datetime'''N''''ei''''n'', und n''''ich''''''''t n''''ö''ti''g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Nein, und nicht nötig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332197B1-8962-4247-5F83-FF944DB226E6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660525" y="2989263"/>
            <a:ext cx="1458913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7448137B-253C-449C-9714-F864494B3F38}" type="datetime'''N''''e''''''i''''n,'''''' ''''abe''r s''in''''''n''voll''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Nein, aber sinnvoll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76359EFA-1D46-81A6-0ADD-1FF5405A82EF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36600" y="3644900"/>
            <a:ext cx="238283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A98D40F1-D34C-47B1-A473-D217E89CCF6C}" type="datetime'J''''''''''a, a''be''r ''d''a''''''''gegen'''' entschieden'">
              <a:rPr lang="de-DE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Ja, aber dagegen entschieden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C8E56F55-F350-9605-9566-FC88590CB659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787525" y="4298950"/>
            <a:ext cx="1331913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756FF5FD-4C56-46D5-B7E6-11DF54E11F66}" type="datetime'''J''''a'''','''' ''''in D''is''''ku''''ss''''''''''io''n''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Ja, in Diskussion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6C95761D-6EAD-DF6F-35A3-9318207A5E63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749425" y="4953000"/>
            <a:ext cx="1370013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23CE1528-8B46-46A0-A25D-C096996B4AE3}" type="datetime'Ja'''','' ''''''''in ''U''m''''s''''e''''''t''''''''z''u''ng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Ja, in Umsetzung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ACB7D0D8-793B-8CF8-0088-AD8D4863DC48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014538" y="5607050"/>
            <a:ext cx="11049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986BBA1C-3DC0-491F-BACA-B9AD1BF506AF}" type="datetime'''Ke''''i''''na'''' ''''An''''gab''''''''''''''e''''''''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Keina Angabe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51" name="Fußzeilenplatzhalter 2">
            <a:extLst>
              <a:ext uri="{FF2B5EF4-FFF2-40B4-BE49-F238E27FC236}">
                <a16:creationId xmlns:a16="http://schemas.microsoft.com/office/drawing/2014/main" id="{B4B8B9B4-7214-A651-CDC4-CD4B03CC6CCB}"/>
              </a:ext>
            </a:extLst>
          </p:cNvPr>
          <p:cNvSpPr txBox="1">
            <a:spLocks/>
          </p:cNvSpPr>
          <p:nvPr/>
        </p:nvSpPr>
        <p:spPr>
          <a:xfrm>
            <a:off x="394192" y="6899173"/>
            <a:ext cx="4000827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fr-FR"/>
            </a:defPPr>
            <a:lvl1pPr marL="0" algn="l" defTabSz="99569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de-CH" sz="900" dirty="0">
                <a:solidFill>
                  <a:schemeClr val="tx1"/>
                </a:solidFill>
              </a:rPr>
            </a:br>
            <a:r>
              <a:rPr lang="de-CH" sz="900" dirty="0">
                <a:solidFill>
                  <a:schemeClr val="tx1"/>
                </a:solidFill>
              </a:rPr>
              <a:t>N=429, ZHAW-Studie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B9132066-8084-3ADC-F329-CB2FA21BFE47}"/>
              </a:ext>
            </a:extLst>
          </p:cNvPr>
          <p:cNvSpPr/>
          <p:nvPr/>
        </p:nvSpPr>
        <p:spPr bwMode="gray">
          <a:xfrm>
            <a:off x="8035553" y="75968"/>
            <a:ext cx="2582603" cy="26016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rIns="18000" rtlCol="0" anchor="ctr"/>
          <a:lstStyle/>
          <a:p>
            <a:pPr algn="ctr"/>
            <a:r>
              <a:rPr lang="de-CH" sz="1200" b="1" dirty="0"/>
              <a:t>Preisfestlegung</a:t>
            </a:r>
          </a:p>
        </p:txBody>
      </p:sp>
    </p:spTree>
    <p:extLst>
      <p:ext uri="{BB962C8B-B14F-4D97-AF65-F5344CB8AC3E}">
        <p14:creationId xmlns:p14="http://schemas.microsoft.com/office/powerpoint/2010/main" val="3318356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21255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7" imgW="270" imgH="270" progId="TCLayout.ActiveDocument.1">
                  <p:embed/>
                </p:oleObj>
              </mc:Choice>
              <mc:Fallback>
                <p:oleObj name="think-cell Folie" r:id="rId17" imgW="270" imgH="270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Auch im Preiscontrolling besteht noch Nachholbedarf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19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17" name="Datumsplatzhalter 1">
            <a:extLst>
              <a:ext uri="{FF2B5EF4-FFF2-40B4-BE49-F238E27FC236}">
                <a16:creationId xmlns:a16="http://schemas.microsoft.com/office/drawing/2014/main" id="{3F908137-CD5A-6147-03F3-1B6F882D5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</p:spPr>
        <p:txBody>
          <a:bodyPr/>
          <a:lstStyle/>
          <a:p>
            <a:r>
              <a:rPr lang="de-DE" dirty="0"/>
              <a:t>SI Talk 11/2023</a:t>
            </a:r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544261BF-D1BC-E75F-C3E9-D6F12BE3B1E7}"/>
              </a:ext>
            </a:extLst>
          </p:cNvPr>
          <p:cNvSpPr txBox="1">
            <a:spLocks/>
          </p:cNvSpPr>
          <p:nvPr/>
        </p:nvSpPr>
        <p:spPr>
          <a:xfrm>
            <a:off x="394192" y="6899173"/>
            <a:ext cx="4000827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fr-FR"/>
            </a:defPPr>
            <a:lvl1pPr marL="0" algn="l" defTabSz="99569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de-CH" sz="900" dirty="0">
                <a:solidFill>
                  <a:schemeClr val="tx1"/>
                </a:solidFill>
              </a:rPr>
            </a:br>
            <a:r>
              <a:rPr lang="de-CH" sz="900" dirty="0">
                <a:solidFill>
                  <a:schemeClr val="tx1"/>
                </a:solidFill>
              </a:rPr>
              <a:t>N=429, ZHAW-Studie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D56DAB2-BF95-E01F-05EB-52363D0E8E7F}"/>
              </a:ext>
            </a:extLst>
          </p:cNvPr>
          <p:cNvSpPr/>
          <p:nvPr/>
        </p:nvSpPr>
        <p:spPr bwMode="gray">
          <a:xfrm>
            <a:off x="8035553" y="75968"/>
            <a:ext cx="2582603" cy="26016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rIns="18000" rtlCol="0" anchor="ctr"/>
          <a:lstStyle/>
          <a:p>
            <a:pPr algn="ctr"/>
            <a:r>
              <a:rPr lang="de-CH" sz="1200" b="1" dirty="0"/>
              <a:t>Preiscontrolling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BDB7135-3ABA-1C01-1FC6-B5F2285A1D5E}"/>
              </a:ext>
            </a:extLst>
          </p:cNvPr>
          <p:cNvSpPr txBox="1"/>
          <p:nvPr/>
        </p:nvSpPr>
        <p:spPr>
          <a:xfrm>
            <a:off x="377826" y="1511300"/>
            <a:ext cx="101416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b="1" dirty="0"/>
              <a:t>«Welche dieser Daten erhebt Ihr Unternehmen im Rahmen des Preiscontrolling?»</a:t>
            </a:r>
          </a:p>
        </p:txBody>
      </p:sp>
      <p:cxnSp>
        <p:nvCxnSpPr>
          <p:cNvPr id="29" name="Gerade Verbindung 16">
            <a:extLst>
              <a:ext uri="{FF2B5EF4-FFF2-40B4-BE49-F238E27FC236}">
                <a16:creationId xmlns:a16="http://schemas.microsoft.com/office/drawing/2014/main" id="{838F3FD4-C72A-4C24-2B00-D75AC305D2B9}"/>
              </a:ext>
            </a:extLst>
          </p:cNvPr>
          <p:cNvCxnSpPr/>
          <p:nvPr/>
        </p:nvCxnSpPr>
        <p:spPr>
          <a:xfrm>
            <a:off x="377825" y="1808063"/>
            <a:ext cx="10141653" cy="0"/>
          </a:xfrm>
          <a:prstGeom prst="line">
            <a:avLst/>
          </a:prstGeom>
          <a:ln w="19050">
            <a:solidFill>
              <a:srgbClr val="002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6" name="Chart 3">
            <a:extLst>
              <a:ext uri="{FF2B5EF4-FFF2-40B4-BE49-F238E27FC236}">
                <a16:creationId xmlns:a16="http://schemas.microsoft.com/office/drawing/2014/main" id="{8061C6D7-15EE-6E42-97D1-F034BED2D405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5012826"/>
              </p:ext>
            </p:extLst>
          </p:nvPr>
        </p:nvGraphicFramePr>
        <p:xfrm>
          <a:off x="2906713" y="1830388"/>
          <a:ext cx="5067300" cy="511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C66F3A74-F238-E704-91CE-D942EA1FC6FB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689100" y="2189163"/>
            <a:ext cx="143033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85AFCFB8-9060-4F7A-8736-736CCA3998FD}" type="datetime'S''''''''o''l''l''''-Is''''t''-Ver''g''le''i''''''c''h''''e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Soll-Ist-Vergleiche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B5EB07F6-A1DB-2972-C0C3-B7EBC7FD5EA1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438149" y="2547938"/>
            <a:ext cx="268128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63156D3D-C8F9-4119-ACA9-CFAFD955E9B4}" type="datetime'''Si''m''''ula''tion von Pr''eis''''an''p''''a''s''s''un''gen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Simulation von Preisanpassungen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95B8C507-CD57-8044-5958-C22EE827D288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104900" y="2906713"/>
            <a:ext cx="201453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EDBBE0CD-9091-4266-A300-BFF11EB8BBFD}" type="datetime'S''har''e''''-''of-''W''all''e''t-''A''''n''''al''''yse''n'''">
              <a:rPr lang="de-DE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Share-of-Wallet-Analysen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EE035A40-7C3B-1D2C-234A-2D2AAA24F432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952499" y="3263900"/>
            <a:ext cx="216693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C946FA65-F738-48A8-B1E0-67CC27C6D988}" type="datetime'V''''ertriebs''e''r''''fo''''lgs''re''c''hnung''en''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Vertriebserfolgsrechnungen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3AC1E094-B28E-2E80-E1C7-EE709E3AA51E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57213" y="3622675"/>
            <a:ext cx="2562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2449A09B-3805-4F54-9A19-975E896F21AD}" type="datetime'DB''-Rec''h''n''u''''ng'''' auf Pr''''''''''od''''ukte''bene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DB-Rechnung auf Produktebene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5FB03A87-A972-A6C8-B074-91E7058AA242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601788" y="3981450"/>
            <a:ext cx="15176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ADA4754F-C777-447E-9424-2E9B2F7CB682}" type="datetime'P''''''re''''i''''''''st''r''''e''''ndan''''al''yse''n''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Preistrendanalysen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52" name="Textplatzhalter 2">
            <a:extLst>
              <a:ext uri="{FF2B5EF4-FFF2-40B4-BE49-F238E27FC236}">
                <a16:creationId xmlns:a16="http://schemas.microsoft.com/office/drawing/2014/main" id="{22F42BB2-3B8E-C0CD-7934-E0BDF6C53AE6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557213" y="4340225"/>
            <a:ext cx="2562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183457AB-5639-4824-B13A-34E616427C9D}" type="datetime'D''B''-R''''''ec''h''nu''''''ng ''a''u''f Kun''d''ene''bene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DB-Rechnung auf Kundenebene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55" name="Textplatzhalter 2">
            <a:extLst>
              <a:ext uri="{FF2B5EF4-FFF2-40B4-BE49-F238E27FC236}">
                <a16:creationId xmlns:a16="http://schemas.microsoft.com/office/drawing/2014/main" id="{6509DFF2-5094-764D-F0F7-640A523FB1F7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887538" y="4699000"/>
            <a:ext cx="12319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52E0E927-B18C-4D5B-B7C7-19803E23982A}" type="datetime'''''''''''R''a''b''at''''''''''t''''a''n''aly''''se''''''n''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Rabattanalysen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58" name="Textplatzhalter 2">
            <a:extLst>
              <a:ext uri="{FF2B5EF4-FFF2-40B4-BE49-F238E27FC236}">
                <a16:creationId xmlns:a16="http://schemas.microsoft.com/office/drawing/2014/main" id="{21276897-C04A-B681-C208-BDAC39EA03ED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778000" y="5057775"/>
            <a:ext cx="134143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ACBBF6B8-BDCA-424C-AB58-00FE7F33FACB}" type="datetime'Prei''''''se''''la''sti''''''''z''''i''t''''''''''ät''''en''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Preiselastizitäten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61" name="Textplatzhalter 2">
            <a:extLst>
              <a:ext uri="{FF2B5EF4-FFF2-40B4-BE49-F238E27FC236}">
                <a16:creationId xmlns:a16="http://schemas.microsoft.com/office/drawing/2014/main" id="{346183DF-BE28-772B-99F8-943CE63B244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177925" y="5414963"/>
            <a:ext cx="1941513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62A746A3-5A97-4CDB-80A1-4E13ACF06AF7}" type="datetime'''P''''reis''''''-Ab''s''''at''z''-F''''''''u''n''kt''''ionen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Preis-Absatz-Funktionen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64" name="Textplatzhalter 2">
            <a:extLst>
              <a:ext uri="{FF2B5EF4-FFF2-40B4-BE49-F238E27FC236}">
                <a16:creationId xmlns:a16="http://schemas.microsoft.com/office/drawing/2014/main" id="{95EF2BB0-0391-CD36-691A-7B521AE48FB0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590675" y="5773738"/>
            <a:ext cx="1528763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C333EB3C-852E-4287-8741-1BF77BB55835}" type="datetime'''''P''r''e''''''isentw''i''''''ck''''lu''''n''''g''''en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Preisentwicklungen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67" name="Textplatzhalter 2">
            <a:extLst>
              <a:ext uri="{FF2B5EF4-FFF2-40B4-BE49-F238E27FC236}">
                <a16:creationId xmlns:a16="http://schemas.microsoft.com/office/drawing/2014/main" id="{4029743B-ABB9-C4D1-6628-68813A77E9B6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822325" y="6132513"/>
            <a:ext cx="2297113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F28EF6CB-57AC-4F46-9726-DB70C801E9C7}" type="datetime'''Ana''lyse ''''''vo''n P''reis''''''p''ro''''''''''moti''ons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Analyse von Preispromotions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76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11489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Einstiegsfrage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2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17" name="Datumsplatzhalter 1">
            <a:extLst>
              <a:ext uri="{FF2B5EF4-FFF2-40B4-BE49-F238E27FC236}">
                <a16:creationId xmlns:a16="http://schemas.microsoft.com/office/drawing/2014/main" id="{3F908137-CD5A-6147-03F3-1B6F882D5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</p:spPr>
        <p:txBody>
          <a:bodyPr/>
          <a:lstStyle/>
          <a:p>
            <a:r>
              <a:rPr lang="de-DE" dirty="0"/>
              <a:t>SI Talk 11/2023</a:t>
            </a:r>
          </a:p>
        </p:txBody>
      </p:sp>
      <p:graphicFrame>
        <p:nvGraphicFramePr>
          <p:cNvPr id="3" name="Tabelle 9">
            <a:extLst>
              <a:ext uri="{FF2B5EF4-FFF2-40B4-BE49-F238E27FC236}">
                <a16:creationId xmlns:a16="http://schemas.microsoft.com/office/drawing/2014/main" id="{06C6D0E7-4DB5-7552-DBF6-7A83BB9D6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26682"/>
              </p:ext>
            </p:extLst>
          </p:nvPr>
        </p:nvGraphicFramePr>
        <p:xfrm>
          <a:off x="1906192" y="2783170"/>
          <a:ext cx="7128934" cy="24029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10597">
                  <a:extLst>
                    <a:ext uri="{9D8B030D-6E8A-4147-A177-3AD203B41FA5}">
                      <a16:colId xmlns:a16="http://schemas.microsoft.com/office/drawing/2014/main" val="3189397210"/>
                    </a:ext>
                  </a:extLst>
                </a:gridCol>
                <a:gridCol w="6018337">
                  <a:extLst>
                    <a:ext uri="{9D8B030D-6E8A-4147-A177-3AD203B41FA5}">
                      <a16:colId xmlns:a16="http://schemas.microsoft.com/office/drawing/2014/main" val="748713416"/>
                    </a:ext>
                  </a:extLst>
                </a:gridCol>
              </a:tblGrid>
              <a:tr h="480582"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>
                          <a:solidFill>
                            <a:schemeClr val="tx1"/>
                          </a:solidFill>
                        </a:rPr>
                        <a:t>Option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dirty="0">
                          <a:solidFill>
                            <a:schemeClr val="tx1"/>
                          </a:solidFill>
                        </a:rPr>
                        <a:t>Was hat die stärkste Gewinnwirkung?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755289"/>
                  </a:ext>
                </a:extLst>
              </a:tr>
              <a:tr h="480582">
                <a:tc>
                  <a:txBody>
                    <a:bodyPr/>
                    <a:lstStyle/>
                    <a:p>
                      <a:pPr algn="ctr"/>
                      <a:r>
                        <a:rPr lang="de-CH" sz="1800" b="0" dirty="0"/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0" dirty="0"/>
                        <a:t>Preiserhöhung um 10%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959941"/>
                  </a:ext>
                </a:extLst>
              </a:tr>
              <a:tr h="480582">
                <a:tc>
                  <a:txBody>
                    <a:bodyPr/>
                    <a:lstStyle/>
                    <a:p>
                      <a:pPr algn="ctr"/>
                      <a:r>
                        <a:rPr lang="de-CH" sz="1800" b="0" dirty="0"/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0" dirty="0"/>
                        <a:t>Senkung der variablen Stückkosten um 10%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924847"/>
                  </a:ext>
                </a:extLst>
              </a:tr>
              <a:tr h="480582">
                <a:tc>
                  <a:txBody>
                    <a:bodyPr/>
                    <a:lstStyle/>
                    <a:p>
                      <a:pPr algn="ctr"/>
                      <a:r>
                        <a:rPr lang="de-CH" sz="1800" b="0" dirty="0"/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0" dirty="0"/>
                        <a:t>Absatzsteigerung um 10%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229373"/>
                  </a:ext>
                </a:extLst>
              </a:tr>
              <a:tr h="480582">
                <a:tc>
                  <a:txBody>
                    <a:bodyPr/>
                    <a:lstStyle/>
                    <a:p>
                      <a:pPr algn="ctr"/>
                      <a:r>
                        <a:rPr lang="de-CH" sz="1800" b="0" dirty="0"/>
                        <a:t>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0" dirty="0"/>
                        <a:t>Senkung der Fixkosten um 10%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870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894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16227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8" imgW="270" imgH="270" progId="TCLayout.ActiveDocument.1">
                  <p:embed/>
                </p:oleObj>
              </mc:Choice>
              <mc:Fallback>
                <p:oleObj name="think-cell Folie" r:id="rId8" imgW="270" imgH="270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Pricing-Software kann den Pricing-Prozess unterstützen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20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17" name="Datumsplatzhalter 1">
            <a:extLst>
              <a:ext uri="{FF2B5EF4-FFF2-40B4-BE49-F238E27FC236}">
                <a16:creationId xmlns:a16="http://schemas.microsoft.com/office/drawing/2014/main" id="{3F908137-CD5A-6147-03F3-1B6F882D5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</p:spPr>
        <p:txBody>
          <a:bodyPr/>
          <a:lstStyle/>
          <a:p>
            <a:r>
              <a:rPr lang="de-DE" dirty="0"/>
              <a:t>SI Talk 11/2023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0456FED-4797-BACB-62AF-F85FE0E555C1}"/>
              </a:ext>
            </a:extLst>
          </p:cNvPr>
          <p:cNvSpPr txBox="1"/>
          <p:nvPr/>
        </p:nvSpPr>
        <p:spPr>
          <a:xfrm>
            <a:off x="377826" y="1511300"/>
            <a:ext cx="101416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b="1" dirty="0"/>
              <a:t>«Werden die Pricing-Aktivitäten durch spezielle Software unterstützt?»</a:t>
            </a:r>
          </a:p>
        </p:txBody>
      </p:sp>
      <p:cxnSp>
        <p:nvCxnSpPr>
          <p:cNvPr id="19" name="Gerade Verbindung 16">
            <a:extLst>
              <a:ext uri="{FF2B5EF4-FFF2-40B4-BE49-F238E27FC236}">
                <a16:creationId xmlns:a16="http://schemas.microsoft.com/office/drawing/2014/main" id="{DA4BC282-3BA4-8C61-2286-012FB524A7FF}"/>
              </a:ext>
            </a:extLst>
          </p:cNvPr>
          <p:cNvCxnSpPr/>
          <p:nvPr/>
        </p:nvCxnSpPr>
        <p:spPr>
          <a:xfrm>
            <a:off x="377825" y="1808063"/>
            <a:ext cx="10141653" cy="0"/>
          </a:xfrm>
          <a:prstGeom prst="line">
            <a:avLst/>
          </a:prstGeom>
          <a:ln w="19050">
            <a:solidFill>
              <a:srgbClr val="002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A736CD48-6B17-DD57-A1A0-8F9A129AB0FD}"/>
              </a:ext>
            </a:extLst>
          </p:cNvPr>
          <p:cNvSpPr txBox="1">
            <a:spLocks/>
          </p:cNvSpPr>
          <p:nvPr/>
        </p:nvSpPr>
        <p:spPr>
          <a:xfrm>
            <a:off x="394192" y="6899173"/>
            <a:ext cx="4000827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fr-FR"/>
            </a:defPPr>
            <a:lvl1pPr marL="0" algn="l" defTabSz="99569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de-CH" sz="900" dirty="0">
                <a:solidFill>
                  <a:schemeClr val="tx1"/>
                </a:solidFill>
              </a:rPr>
            </a:br>
            <a:r>
              <a:rPr lang="de-CH" sz="900" dirty="0">
                <a:solidFill>
                  <a:schemeClr val="tx1"/>
                </a:solidFill>
              </a:rPr>
              <a:t>N=429, ZHAW-Studie</a:t>
            </a:r>
          </a:p>
        </p:txBody>
      </p:sp>
      <p:graphicFrame>
        <p:nvGraphicFramePr>
          <p:cNvPr id="7" name="Chart 3">
            <a:extLst>
              <a:ext uri="{FF2B5EF4-FFF2-40B4-BE49-F238E27FC236}">
                <a16:creationId xmlns:a16="http://schemas.microsoft.com/office/drawing/2014/main" id="{C4600246-A6FF-D173-B78C-48E95E952EBA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7473102"/>
              </p:ext>
            </p:extLst>
          </p:nvPr>
        </p:nvGraphicFramePr>
        <p:xfrm>
          <a:off x="2849563" y="1792288"/>
          <a:ext cx="5116512" cy="475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FD77247E-F839-3E2E-BD6C-309FE14886B9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697163" y="2627313"/>
            <a:ext cx="3651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A36D7CB9-AB69-4B9E-9DAF-7822EFC10FF1}" type="datetime'''''''N''''''''''''ei''''''''''''''n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Nein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45E0623E-EDBE-7073-6287-31DF1C9DBDB8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874963" y="3938588"/>
            <a:ext cx="1873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51B2B573-74EF-4D91-98C9-592CF93494EB}" type="datetime'''''''''J''''''''''''''''''''''a''''''''''''''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Ja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EC9D84E0-CE4C-2AAF-2A17-2AF0C481A522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957388" y="5251450"/>
            <a:ext cx="11049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5E8E3B4C-1831-480E-A803-8BB55C48CA2D}" type="datetime'''''''''K''''ei''''''''''n''e'''''''' ''''A''n''''''''ga''be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Keine Angabe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EBA5EC5E-7F71-01A3-DD94-6141C97C574D}"/>
              </a:ext>
            </a:extLst>
          </p:cNvPr>
          <p:cNvSpPr/>
          <p:nvPr/>
        </p:nvSpPr>
        <p:spPr bwMode="gray">
          <a:xfrm>
            <a:off x="8035553" y="75968"/>
            <a:ext cx="2582603" cy="26016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rIns="18000" rtlCol="0" anchor="ctr"/>
          <a:lstStyle/>
          <a:p>
            <a:pPr algn="ctr"/>
            <a:r>
              <a:rPr lang="de-CH" sz="1200" b="1" dirty="0"/>
              <a:t>IT</a:t>
            </a:r>
          </a:p>
        </p:txBody>
      </p:sp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id="{2F57CF93-3961-B426-E417-19115F9CD5E1}"/>
              </a:ext>
            </a:extLst>
          </p:cNvPr>
          <p:cNvSpPr/>
          <p:nvPr/>
        </p:nvSpPr>
        <p:spPr bwMode="gray">
          <a:xfrm>
            <a:off x="6938113" y="3378125"/>
            <a:ext cx="2304662" cy="1376513"/>
          </a:xfrm>
          <a:prstGeom prst="wedgeRectCallout">
            <a:avLst>
              <a:gd name="adj1" fmla="val -66343"/>
              <a:gd name="adj2" fmla="val 872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de-CH" sz="1600" dirty="0"/>
              <a:t>Beispiele: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Periscope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pricefx</a:t>
            </a: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Vendavo</a:t>
            </a: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785650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9289A9F-A5A0-48D0-8815-C94F3E1AC9A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67679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89289A9F-A5A0-48D0-8815-C94F3E1AC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99FBBAA4-04F6-4906-B960-84C5098B5119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GB" sz="26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Zusammenfassung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88266" y="1497679"/>
            <a:ext cx="9949534" cy="4662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800" dirty="0"/>
              <a:t>Pricing sollte als Prozess verstanden werden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CH" sz="1800" dirty="0"/>
              <a:t>Dieser Prozess sollte im Unternehmen verankert werden –  und ggf. durch </a:t>
            </a:r>
            <a:r>
              <a:rPr lang="de-CH" sz="1800" dirty="0" err="1"/>
              <a:t>cross</a:t>
            </a:r>
            <a:r>
              <a:rPr lang="de-CH" sz="1800" dirty="0"/>
              <a:t>-funktionale Teams gesteuert werden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CH" sz="1800" dirty="0"/>
              <a:t>Je nach Kontext der Branche und des Unternehmens sollte der Datenbedarf für das Pricing definiert werden, und Daten sollten systematisch erhoben werden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CH" sz="1800" dirty="0"/>
              <a:t>Dabei sollten insbesondere die Kundenperspektive und preispsychologische Effekte nicht vernachlässigt werden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CH" sz="1800" dirty="0"/>
              <a:t>Damit wird eine Diskussion über neue Preismodelle (z.B. «Pay-Per-X») ermöglicht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CH" sz="1800" dirty="0"/>
              <a:t>Zielsetzung ist das Value-</a:t>
            </a:r>
            <a:r>
              <a:rPr lang="de-CH" sz="1800" dirty="0" err="1"/>
              <a:t>Based</a:t>
            </a:r>
            <a:r>
              <a:rPr lang="de-CH" sz="1800" dirty="0"/>
              <a:t>-Pricing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CH" sz="1800" dirty="0"/>
              <a:t>In der Preisdurchsetzung sollte systematisch Preiscontrolling betrieben werden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CH" sz="1800" dirty="0"/>
              <a:t>Pricing-Software kann den gesamten Prozess unterstützen</a:t>
            </a:r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6192A2E3-6049-0C15-C0A9-BCAFE1098C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</p:spPr>
        <p:txBody>
          <a:bodyPr/>
          <a:lstStyle/>
          <a:p>
            <a:r>
              <a:rPr lang="de-DE" dirty="0"/>
              <a:t>SI Talk 11/2023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8BBD6C-009D-47A4-8574-89E0C794D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6925" y="7261868"/>
            <a:ext cx="831846" cy="138499"/>
          </a:xfrm>
        </p:spPr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21</a:t>
            </a:fld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6087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F89B2EC-00D9-7AB5-D761-8DB0B13E72F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3560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27" imgH="327" progId="TCLayout.ActiveDocument.1">
                  <p:embed/>
                </p:oleObj>
              </mc:Choice>
              <mc:Fallback>
                <p:oleObj name="think-cell Folie" r:id="rId4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Kontakt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81428" y="1485900"/>
            <a:ext cx="4881135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800" b="1" dirty="0"/>
              <a:t>Prof. Dr. Steffen Mueller</a:t>
            </a:r>
          </a:p>
          <a:p>
            <a:r>
              <a:rPr lang="de-CH" sz="1800" dirty="0"/>
              <a:t>Leiter Fachstelle Behavioral Insights &amp; Pricing</a:t>
            </a:r>
          </a:p>
          <a:p>
            <a:r>
              <a:rPr lang="de-CH" sz="1800" dirty="0"/>
              <a:t>ZHAW School of Management and Law</a:t>
            </a:r>
          </a:p>
          <a:p>
            <a:r>
              <a:rPr lang="de-CH" sz="1800" dirty="0"/>
              <a:t>Theaterstrasse 17</a:t>
            </a:r>
          </a:p>
          <a:p>
            <a:r>
              <a:rPr lang="de-CH" sz="1800" dirty="0"/>
              <a:t>8400 Winterthur</a:t>
            </a:r>
          </a:p>
          <a:p>
            <a:r>
              <a:rPr lang="de-CH" sz="1800" dirty="0"/>
              <a:t>Schweiz</a:t>
            </a:r>
          </a:p>
          <a:p>
            <a:endParaRPr lang="de-CH" sz="1800" dirty="0"/>
          </a:p>
          <a:p>
            <a:r>
              <a:rPr lang="de-CH" sz="1800" dirty="0">
                <a:hlinkClick r:id="rId6"/>
              </a:rPr>
              <a:t>steffen.mueller@zhaw.ch</a:t>
            </a:r>
            <a:endParaRPr lang="de-CH" sz="1800" dirty="0"/>
          </a:p>
          <a:p>
            <a:r>
              <a:rPr lang="de-CH" sz="1800" dirty="0"/>
              <a:t>+41 58 934 7924</a:t>
            </a:r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24CAE532-8612-B179-E988-B171DD827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</p:spPr>
        <p:txBody>
          <a:bodyPr/>
          <a:lstStyle/>
          <a:p>
            <a:r>
              <a:rPr lang="de-DE" dirty="0"/>
              <a:t>SI Talk 11/2023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0316C2C-E3F0-48B6-EEF4-66AC21E17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6925" y="7261868"/>
            <a:ext cx="831846" cy="138499"/>
          </a:xfrm>
        </p:spPr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22</a:t>
            </a:fld>
            <a:r>
              <a:rPr lang="de-CH" dirty="0"/>
              <a:t> 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8AB9AA9-1F3C-215B-C4BA-0DAD8EB98FF5}"/>
              </a:ext>
            </a:extLst>
          </p:cNvPr>
          <p:cNvSpPr/>
          <p:nvPr/>
        </p:nvSpPr>
        <p:spPr bwMode="gray">
          <a:xfrm>
            <a:off x="7092046" y="4602129"/>
            <a:ext cx="2798403" cy="1063689"/>
          </a:xfrm>
          <a:prstGeom prst="roundRect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rIns="18000" rtlCol="0" anchor="ctr"/>
          <a:lstStyle/>
          <a:p>
            <a:pPr algn="ctr"/>
            <a:r>
              <a:rPr lang="de-CH" sz="1600" dirty="0"/>
              <a:t>Neu: </a:t>
            </a:r>
          </a:p>
          <a:p>
            <a:pPr algn="ctr"/>
            <a:r>
              <a:rPr lang="de-CH" sz="1600" dirty="0"/>
              <a:t>ZHAW Pricing Lab</a:t>
            </a:r>
            <a:br>
              <a:rPr lang="de-CH" sz="1600" dirty="0"/>
            </a:br>
            <a:r>
              <a:rPr lang="de-CH" sz="1600" dirty="0"/>
              <a:t>bit.ly/</a:t>
            </a:r>
            <a:r>
              <a:rPr lang="de-CH" sz="1600" dirty="0" err="1"/>
              <a:t>pricinglab</a:t>
            </a:r>
            <a:endParaRPr lang="de-CH" sz="16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43E6147-EC54-09B1-AD7E-5B5DCB572C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1087" y="1332714"/>
            <a:ext cx="2799362" cy="279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67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04398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Im Marketing-Mix hat der Preis die stärkste Gewinnwirkung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3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17" name="Datumsplatzhalter 1">
            <a:extLst>
              <a:ext uri="{FF2B5EF4-FFF2-40B4-BE49-F238E27FC236}">
                <a16:creationId xmlns:a16="http://schemas.microsoft.com/office/drawing/2014/main" id="{3F908137-CD5A-6147-03F3-1B6F882D5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</p:spPr>
        <p:txBody>
          <a:bodyPr/>
          <a:lstStyle/>
          <a:p>
            <a:r>
              <a:rPr lang="de-DE" dirty="0"/>
              <a:t>SI Talk 11/2023</a:t>
            </a:r>
          </a:p>
        </p:txBody>
      </p:sp>
      <p:graphicFrame>
        <p:nvGraphicFramePr>
          <p:cNvPr id="3" name="Tabelle 9">
            <a:extLst>
              <a:ext uri="{FF2B5EF4-FFF2-40B4-BE49-F238E27FC236}">
                <a16:creationId xmlns:a16="http://schemas.microsoft.com/office/drawing/2014/main" id="{06C6D0E7-4DB5-7552-DBF6-7A83BB9D6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285743"/>
              </p:ext>
            </p:extLst>
          </p:nvPr>
        </p:nvGraphicFramePr>
        <p:xfrm>
          <a:off x="1906192" y="2783170"/>
          <a:ext cx="7128934" cy="24029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10597">
                  <a:extLst>
                    <a:ext uri="{9D8B030D-6E8A-4147-A177-3AD203B41FA5}">
                      <a16:colId xmlns:a16="http://schemas.microsoft.com/office/drawing/2014/main" val="3189397210"/>
                    </a:ext>
                  </a:extLst>
                </a:gridCol>
                <a:gridCol w="6018337">
                  <a:extLst>
                    <a:ext uri="{9D8B030D-6E8A-4147-A177-3AD203B41FA5}">
                      <a16:colId xmlns:a16="http://schemas.microsoft.com/office/drawing/2014/main" val="748713416"/>
                    </a:ext>
                  </a:extLst>
                </a:gridCol>
              </a:tblGrid>
              <a:tr h="480582"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>
                          <a:solidFill>
                            <a:schemeClr val="tx1"/>
                          </a:solidFill>
                        </a:rPr>
                        <a:t>Option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dirty="0">
                          <a:solidFill>
                            <a:schemeClr val="tx1"/>
                          </a:solidFill>
                        </a:rPr>
                        <a:t>Was hat die stärkste Gewinnwirkung?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755289"/>
                  </a:ext>
                </a:extLst>
              </a:tr>
              <a:tr h="480582">
                <a:tc>
                  <a:txBody>
                    <a:bodyPr/>
                    <a:lstStyle/>
                    <a:p>
                      <a:pPr algn="ctr"/>
                      <a:r>
                        <a:rPr lang="de-CH" sz="1800" b="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0" dirty="0"/>
                        <a:t>Preiserhöhung um 10%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959941"/>
                  </a:ext>
                </a:extLst>
              </a:tr>
              <a:tr h="480582">
                <a:tc>
                  <a:txBody>
                    <a:bodyPr/>
                    <a:lstStyle/>
                    <a:p>
                      <a:pPr algn="ctr"/>
                      <a:r>
                        <a:rPr lang="de-CH" sz="1800" b="0" dirty="0"/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0" dirty="0"/>
                        <a:t>Senkung der variablen Stückkosten um 10%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924847"/>
                  </a:ext>
                </a:extLst>
              </a:tr>
              <a:tr h="480582">
                <a:tc>
                  <a:txBody>
                    <a:bodyPr/>
                    <a:lstStyle/>
                    <a:p>
                      <a:pPr algn="ctr"/>
                      <a:r>
                        <a:rPr lang="de-CH" sz="1800" b="0" dirty="0"/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0" dirty="0"/>
                        <a:t>Absatzsteigerung um 10%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229373"/>
                  </a:ext>
                </a:extLst>
              </a:tr>
              <a:tr h="480582">
                <a:tc>
                  <a:txBody>
                    <a:bodyPr/>
                    <a:lstStyle/>
                    <a:p>
                      <a:pPr algn="ctr"/>
                      <a:r>
                        <a:rPr lang="de-CH" sz="1800" b="0" dirty="0"/>
                        <a:t>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0" dirty="0"/>
                        <a:t>Senkung der Fixkosten um 10%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870161"/>
                  </a:ext>
                </a:extLst>
              </a:tr>
            </a:tbl>
          </a:graphicData>
        </a:graphic>
      </p:graphicFrame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C0210B54-9ED8-7ABE-9FC4-05523969CCEE}"/>
              </a:ext>
            </a:extLst>
          </p:cNvPr>
          <p:cNvSpPr/>
          <p:nvPr/>
        </p:nvSpPr>
        <p:spPr bwMode="gray">
          <a:xfrm>
            <a:off x="1473239" y="3352999"/>
            <a:ext cx="370070" cy="313929"/>
          </a:xfrm>
          <a:prstGeom prst="rightArrow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rIns="18000" rtlCol="0" anchor="ctr"/>
          <a:lstStyle/>
          <a:p>
            <a:pPr algn="ctr"/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417681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67578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Pricing – einen Preis finden und durchsetzen – sollte als Prozess verstanden werden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4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17" name="Datumsplatzhalter 1">
            <a:extLst>
              <a:ext uri="{FF2B5EF4-FFF2-40B4-BE49-F238E27FC236}">
                <a16:creationId xmlns:a16="http://schemas.microsoft.com/office/drawing/2014/main" id="{3F908137-CD5A-6147-03F3-1B6F882D5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</p:spPr>
        <p:txBody>
          <a:bodyPr/>
          <a:lstStyle/>
          <a:p>
            <a:r>
              <a:rPr lang="de-DE" dirty="0"/>
              <a:t>SI Talk 11/2023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8E462FC-C38A-261A-02B8-338282F70086}"/>
              </a:ext>
            </a:extLst>
          </p:cNvPr>
          <p:cNvSpPr/>
          <p:nvPr/>
        </p:nvSpPr>
        <p:spPr bwMode="gray">
          <a:xfrm>
            <a:off x="384360" y="3380252"/>
            <a:ext cx="1015029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2C59"/>
            </a:solidFill>
            <a:round/>
            <a:headEnd/>
            <a:tailEnd/>
          </a:ln>
        </p:spPr>
        <p:txBody>
          <a:bodyPr lIns="18000" rIns="18000" rtlCol="0" anchor="ctr"/>
          <a:lstStyle/>
          <a:p>
            <a:pPr algn="ctr"/>
            <a:endParaRPr lang="de-CH" b="1" dirty="0"/>
          </a:p>
        </p:txBody>
      </p:sp>
      <p:sp>
        <p:nvSpPr>
          <p:cNvPr id="10" name="AutoShape 90">
            <a:extLst>
              <a:ext uri="{FF2B5EF4-FFF2-40B4-BE49-F238E27FC236}">
                <a16:creationId xmlns:a16="http://schemas.microsoft.com/office/drawing/2014/main" id="{CBB862F1-76DB-0F4B-4DF9-5137EBF6A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305" y="3570752"/>
            <a:ext cx="1676400" cy="838200"/>
          </a:xfrm>
          <a:prstGeom prst="chevron">
            <a:avLst>
              <a:gd name="adj" fmla="val 18370"/>
            </a:avLst>
          </a:prstGeom>
          <a:solidFill>
            <a:schemeClr val="bg1"/>
          </a:solidFill>
          <a:ln w="9525">
            <a:solidFill>
              <a:srgbClr val="002C59"/>
            </a:solidFill>
            <a:miter lim="800000"/>
            <a:headEnd/>
            <a:tailEnd/>
          </a:ln>
          <a:effectLst/>
        </p:spPr>
        <p:txBody>
          <a:bodyPr lIns="72000" rIns="72000" anchor="ctr"/>
          <a:lstStyle/>
          <a:p>
            <a:pPr algn="ctr"/>
            <a:r>
              <a:rPr lang="de-DE" altLang="de-DE" sz="1600" dirty="0"/>
              <a:t>Preis-strategie-bestimmung</a:t>
            </a:r>
          </a:p>
        </p:txBody>
      </p:sp>
      <p:sp>
        <p:nvSpPr>
          <p:cNvPr id="11" name="AutoShape 91">
            <a:extLst>
              <a:ext uri="{FF2B5EF4-FFF2-40B4-BE49-F238E27FC236}">
                <a16:creationId xmlns:a16="http://schemas.microsoft.com/office/drawing/2014/main" id="{7EE007B4-D15F-3157-F0D3-04DE8B4B0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305" y="3570752"/>
            <a:ext cx="1676400" cy="838200"/>
          </a:xfrm>
          <a:prstGeom prst="chevron">
            <a:avLst>
              <a:gd name="adj" fmla="val 18370"/>
            </a:avLst>
          </a:prstGeom>
          <a:solidFill>
            <a:schemeClr val="bg1"/>
          </a:solidFill>
          <a:ln w="9525">
            <a:solidFill>
              <a:srgbClr val="002C59"/>
            </a:solidFill>
            <a:miter lim="800000"/>
            <a:headEnd/>
            <a:tailEnd/>
          </a:ln>
          <a:effectLst/>
        </p:spPr>
        <p:txBody>
          <a:bodyPr lIns="72000" rIns="72000" anchor="ctr"/>
          <a:lstStyle/>
          <a:p>
            <a:pPr algn="ctr"/>
            <a:r>
              <a:rPr lang="de-DE" altLang="de-DE" sz="1600"/>
              <a:t>Preis-</a:t>
            </a:r>
          </a:p>
          <a:p>
            <a:pPr algn="ctr"/>
            <a:r>
              <a:rPr lang="de-DE" altLang="de-DE" sz="1600"/>
              <a:t>festlegung</a:t>
            </a:r>
          </a:p>
        </p:txBody>
      </p:sp>
      <p:sp>
        <p:nvSpPr>
          <p:cNvPr id="13" name="AutoShape 92">
            <a:extLst>
              <a:ext uri="{FF2B5EF4-FFF2-40B4-BE49-F238E27FC236}">
                <a16:creationId xmlns:a16="http://schemas.microsoft.com/office/drawing/2014/main" id="{BE750C4C-61D0-4986-FB72-38C811F17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305" y="3570752"/>
            <a:ext cx="1676400" cy="838200"/>
          </a:xfrm>
          <a:prstGeom prst="chevron">
            <a:avLst>
              <a:gd name="adj" fmla="val 18370"/>
            </a:avLst>
          </a:prstGeom>
          <a:solidFill>
            <a:schemeClr val="bg1"/>
          </a:solidFill>
          <a:ln w="9525">
            <a:solidFill>
              <a:srgbClr val="002C59"/>
            </a:solidFill>
            <a:miter lim="800000"/>
            <a:headEnd/>
            <a:tailEnd/>
          </a:ln>
          <a:effectLst/>
        </p:spPr>
        <p:txBody>
          <a:bodyPr lIns="72000" rIns="72000" anchor="ctr"/>
          <a:lstStyle/>
          <a:p>
            <a:pPr algn="ctr"/>
            <a:r>
              <a:rPr lang="de-DE" altLang="de-DE" sz="1600"/>
              <a:t>Preis-</a:t>
            </a:r>
          </a:p>
          <a:p>
            <a:pPr algn="ctr"/>
            <a:r>
              <a:rPr lang="de-DE" altLang="de-DE" sz="1600"/>
              <a:t>durchsetzung</a:t>
            </a:r>
          </a:p>
        </p:txBody>
      </p:sp>
      <p:sp>
        <p:nvSpPr>
          <p:cNvPr id="14" name="AutoShape 93">
            <a:extLst>
              <a:ext uri="{FF2B5EF4-FFF2-40B4-BE49-F238E27FC236}">
                <a16:creationId xmlns:a16="http://schemas.microsoft.com/office/drawing/2014/main" id="{3403D485-FDEA-D324-8676-8A292B920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305" y="3570752"/>
            <a:ext cx="1676400" cy="838200"/>
          </a:xfrm>
          <a:prstGeom prst="chevron">
            <a:avLst>
              <a:gd name="adj" fmla="val 18370"/>
            </a:avLst>
          </a:prstGeom>
          <a:solidFill>
            <a:schemeClr val="bg1"/>
          </a:solidFill>
          <a:ln w="9525">
            <a:solidFill>
              <a:srgbClr val="002C59"/>
            </a:solidFill>
            <a:miter lim="800000"/>
            <a:headEnd/>
            <a:tailEnd/>
          </a:ln>
          <a:effectLst/>
        </p:spPr>
        <p:txBody>
          <a:bodyPr lIns="72000" rIns="72000" anchor="ctr"/>
          <a:lstStyle/>
          <a:p>
            <a:pPr algn="ctr"/>
            <a:r>
              <a:rPr lang="de-DE" altLang="de-DE" sz="1600"/>
              <a:t>Preis-</a:t>
            </a:r>
          </a:p>
          <a:p>
            <a:pPr algn="ctr"/>
            <a:r>
              <a:rPr lang="de-DE" altLang="de-DE" sz="1600"/>
              <a:t>controlling</a:t>
            </a:r>
          </a:p>
        </p:txBody>
      </p:sp>
      <p:sp>
        <p:nvSpPr>
          <p:cNvPr id="15" name="AutoShape 94">
            <a:extLst>
              <a:ext uri="{FF2B5EF4-FFF2-40B4-BE49-F238E27FC236}">
                <a16:creationId xmlns:a16="http://schemas.microsoft.com/office/drawing/2014/main" id="{FFAE29F0-90A0-C12D-CE1B-A299CD5B1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1305" y="3570752"/>
            <a:ext cx="1676400" cy="838200"/>
          </a:xfrm>
          <a:prstGeom prst="chevron">
            <a:avLst>
              <a:gd name="adj" fmla="val 18370"/>
            </a:avLst>
          </a:prstGeom>
          <a:solidFill>
            <a:schemeClr val="bg1"/>
          </a:solidFill>
          <a:ln w="9525">
            <a:solidFill>
              <a:srgbClr val="002C59"/>
            </a:solidFill>
            <a:miter lim="800000"/>
            <a:headEnd/>
            <a:tailEnd/>
          </a:ln>
          <a:effectLst/>
        </p:spPr>
        <p:txBody>
          <a:bodyPr lIns="72000" rIns="72000" anchor="ctr"/>
          <a:lstStyle/>
          <a:p>
            <a:pPr algn="ctr"/>
            <a:r>
              <a:rPr lang="de-DE" altLang="de-DE" sz="1600"/>
              <a:t>Preis-</a:t>
            </a:r>
          </a:p>
          <a:p>
            <a:pPr algn="ctr"/>
            <a:r>
              <a:rPr lang="de-DE" altLang="de-DE" sz="1600"/>
              <a:t>anpassung</a:t>
            </a:r>
          </a:p>
        </p:txBody>
      </p:sp>
      <p:sp>
        <p:nvSpPr>
          <p:cNvPr id="16" name="Rectangle 79">
            <a:extLst>
              <a:ext uri="{FF2B5EF4-FFF2-40B4-BE49-F238E27FC236}">
                <a16:creationId xmlns:a16="http://schemas.microsoft.com/office/drawing/2014/main" id="{FB383F6C-ABB9-5850-54F9-EE2B65002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925" y="1511658"/>
            <a:ext cx="1739900" cy="736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CH" sz="1600" dirty="0"/>
              <a:t>Organisation</a:t>
            </a:r>
          </a:p>
        </p:txBody>
      </p:sp>
      <p:sp>
        <p:nvSpPr>
          <p:cNvPr id="18" name="Rectangle 82">
            <a:extLst>
              <a:ext uri="{FF2B5EF4-FFF2-40B4-BE49-F238E27FC236}">
                <a16:creationId xmlns:a16="http://schemas.microsoft.com/office/drawing/2014/main" id="{B119EEEC-EA87-2C13-006B-CFA806582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992" y="5707933"/>
            <a:ext cx="1739900" cy="736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/>
            <a:r>
              <a:rPr lang="de-CH" sz="1600" dirty="0"/>
              <a:t>IT</a:t>
            </a:r>
          </a:p>
        </p:txBody>
      </p:sp>
      <p:sp>
        <p:nvSpPr>
          <p:cNvPr id="19" name="Rectangle 85">
            <a:extLst>
              <a:ext uri="{FF2B5EF4-FFF2-40B4-BE49-F238E27FC236}">
                <a16:creationId xmlns:a16="http://schemas.microsoft.com/office/drawing/2014/main" id="{6C7425BF-5FF2-CDC2-7768-5DE947877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8043" y="5707933"/>
            <a:ext cx="1739900" cy="736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/>
            <a:r>
              <a:rPr lang="de-CH" sz="1600" dirty="0"/>
              <a:t>Personal-management</a:t>
            </a:r>
          </a:p>
        </p:txBody>
      </p:sp>
      <p:cxnSp>
        <p:nvCxnSpPr>
          <p:cNvPr id="20" name="Gerade Verbindung 29">
            <a:extLst>
              <a:ext uri="{FF2B5EF4-FFF2-40B4-BE49-F238E27FC236}">
                <a16:creationId xmlns:a16="http://schemas.microsoft.com/office/drawing/2014/main" id="{F020F736-29B2-58B6-2CBF-CE330771AC64}"/>
              </a:ext>
            </a:extLst>
          </p:cNvPr>
          <p:cNvCxnSpPr>
            <a:stCxn id="16" idx="2"/>
            <a:endCxn id="9" idx="0"/>
          </p:cNvCxnSpPr>
          <p:nvPr/>
        </p:nvCxnSpPr>
        <p:spPr>
          <a:xfrm>
            <a:off x="5449875" y="2248258"/>
            <a:ext cx="9630" cy="1131994"/>
          </a:xfrm>
          <a:prstGeom prst="line">
            <a:avLst/>
          </a:prstGeom>
          <a:ln>
            <a:solidFill>
              <a:srgbClr val="002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49855">
            <a:extLst>
              <a:ext uri="{FF2B5EF4-FFF2-40B4-BE49-F238E27FC236}">
                <a16:creationId xmlns:a16="http://schemas.microsoft.com/office/drawing/2014/main" id="{8596AC69-2B25-26C5-1014-67AEE48FC0E9}"/>
              </a:ext>
            </a:extLst>
          </p:cNvPr>
          <p:cNvCxnSpPr>
            <a:stCxn id="18" idx="0"/>
          </p:cNvCxnSpPr>
          <p:nvPr/>
        </p:nvCxnSpPr>
        <p:spPr>
          <a:xfrm flipV="1">
            <a:off x="2920942" y="4599452"/>
            <a:ext cx="0" cy="1108481"/>
          </a:xfrm>
          <a:prstGeom prst="line">
            <a:avLst/>
          </a:prstGeom>
          <a:ln>
            <a:solidFill>
              <a:srgbClr val="002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49858">
            <a:extLst>
              <a:ext uri="{FF2B5EF4-FFF2-40B4-BE49-F238E27FC236}">
                <a16:creationId xmlns:a16="http://schemas.microsoft.com/office/drawing/2014/main" id="{AB6E6C23-AE6B-88A4-C22D-B721B27FF593}"/>
              </a:ext>
            </a:extLst>
          </p:cNvPr>
          <p:cNvCxnSpPr>
            <a:stCxn id="19" idx="0"/>
          </p:cNvCxnSpPr>
          <p:nvPr/>
        </p:nvCxnSpPr>
        <p:spPr>
          <a:xfrm flipV="1">
            <a:off x="7987993" y="4599452"/>
            <a:ext cx="9832" cy="1108481"/>
          </a:xfrm>
          <a:prstGeom prst="line">
            <a:avLst/>
          </a:prstGeom>
          <a:ln>
            <a:solidFill>
              <a:srgbClr val="002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utoShape 89">
            <a:extLst>
              <a:ext uri="{FF2B5EF4-FFF2-40B4-BE49-F238E27FC236}">
                <a16:creationId xmlns:a16="http://schemas.microsoft.com/office/drawing/2014/main" id="{525C772E-C9FE-2769-339E-AFC16CE6F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05" y="3570752"/>
            <a:ext cx="1676400" cy="838200"/>
          </a:xfrm>
          <a:prstGeom prst="homePlate">
            <a:avLst>
              <a:gd name="adj" fmla="val 17991"/>
            </a:avLst>
          </a:prstGeom>
          <a:solidFill>
            <a:schemeClr val="bg1"/>
          </a:solidFill>
          <a:ln w="9525">
            <a:solidFill>
              <a:srgbClr val="002C59"/>
            </a:solidFill>
            <a:miter lim="800000"/>
            <a:headEnd/>
            <a:tailEnd/>
          </a:ln>
          <a:effectLst/>
        </p:spPr>
        <p:txBody>
          <a:bodyPr lIns="72000" rIns="72000" anchor="ctr"/>
          <a:lstStyle/>
          <a:p>
            <a:pPr algn="ctr"/>
            <a:r>
              <a:rPr lang="de-DE" altLang="de-DE" sz="1600" dirty="0"/>
              <a:t>Preis-</a:t>
            </a:r>
          </a:p>
          <a:p>
            <a:pPr algn="ctr"/>
            <a:r>
              <a:rPr lang="de-DE" altLang="de-DE" sz="1600" dirty="0"/>
              <a:t>analyse</a:t>
            </a:r>
          </a:p>
        </p:txBody>
      </p:sp>
      <p:sp>
        <p:nvSpPr>
          <p:cNvPr id="24" name="Fußzeilenplatzhalter 2">
            <a:extLst>
              <a:ext uri="{FF2B5EF4-FFF2-40B4-BE49-F238E27FC236}">
                <a16:creationId xmlns:a16="http://schemas.microsoft.com/office/drawing/2014/main" id="{16BF5F7A-272D-7D98-C255-A8EF2AB7EB16}"/>
              </a:ext>
            </a:extLst>
          </p:cNvPr>
          <p:cNvSpPr txBox="1">
            <a:spLocks/>
          </p:cNvSpPr>
          <p:nvPr/>
        </p:nvSpPr>
        <p:spPr>
          <a:xfrm>
            <a:off x="394192" y="6899173"/>
            <a:ext cx="4000827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fr-FR"/>
            </a:defPPr>
            <a:lvl1pPr marL="0" algn="l" defTabSz="99569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de-CH" sz="900" dirty="0">
                <a:solidFill>
                  <a:schemeClr val="tx1"/>
                </a:solidFill>
              </a:rPr>
            </a:br>
            <a:r>
              <a:rPr lang="de-CH" sz="900" dirty="0">
                <a:solidFill>
                  <a:schemeClr val="tx1"/>
                </a:solidFill>
              </a:rPr>
              <a:t>Quelle: Diller, Beinert, Ivens, Müller (2021)</a:t>
            </a:r>
          </a:p>
        </p:txBody>
      </p:sp>
    </p:spTree>
    <p:extLst>
      <p:ext uri="{BB962C8B-B14F-4D97-AF65-F5344CB8AC3E}">
        <p14:creationId xmlns:p14="http://schemas.microsoft.com/office/powerpoint/2010/main" val="211413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Pricing – einen Preis finden und durchsetzen – sollte als Prozess verstanden werden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5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17" name="Datumsplatzhalter 1">
            <a:extLst>
              <a:ext uri="{FF2B5EF4-FFF2-40B4-BE49-F238E27FC236}">
                <a16:creationId xmlns:a16="http://schemas.microsoft.com/office/drawing/2014/main" id="{3F908137-CD5A-6147-03F3-1B6F882D5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</p:spPr>
        <p:txBody>
          <a:bodyPr/>
          <a:lstStyle/>
          <a:p>
            <a:r>
              <a:rPr lang="de-DE" dirty="0"/>
              <a:t>SI Talk 11/2023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8E462FC-C38A-261A-02B8-338282F70086}"/>
              </a:ext>
            </a:extLst>
          </p:cNvPr>
          <p:cNvSpPr/>
          <p:nvPr/>
        </p:nvSpPr>
        <p:spPr bwMode="gray">
          <a:xfrm>
            <a:off x="384360" y="3380252"/>
            <a:ext cx="1015029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2C59"/>
            </a:solidFill>
            <a:round/>
            <a:headEnd/>
            <a:tailEnd/>
          </a:ln>
        </p:spPr>
        <p:txBody>
          <a:bodyPr lIns="18000" rIns="18000" rtlCol="0" anchor="ctr"/>
          <a:lstStyle/>
          <a:p>
            <a:pPr algn="ctr"/>
            <a:endParaRPr lang="de-CH" b="1" dirty="0"/>
          </a:p>
        </p:txBody>
      </p:sp>
      <p:sp>
        <p:nvSpPr>
          <p:cNvPr id="10" name="AutoShape 90">
            <a:extLst>
              <a:ext uri="{FF2B5EF4-FFF2-40B4-BE49-F238E27FC236}">
                <a16:creationId xmlns:a16="http://schemas.microsoft.com/office/drawing/2014/main" id="{CBB862F1-76DB-0F4B-4DF9-5137EBF6A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305" y="3570752"/>
            <a:ext cx="1676400" cy="838200"/>
          </a:xfrm>
          <a:prstGeom prst="chevron">
            <a:avLst>
              <a:gd name="adj" fmla="val 18370"/>
            </a:avLst>
          </a:prstGeom>
          <a:solidFill>
            <a:schemeClr val="accent2"/>
          </a:solidFill>
          <a:ln w="9525">
            <a:solidFill>
              <a:srgbClr val="002C59"/>
            </a:solidFill>
            <a:miter lim="800000"/>
            <a:headEnd/>
            <a:tailEnd/>
          </a:ln>
          <a:effectLst/>
        </p:spPr>
        <p:txBody>
          <a:bodyPr lIns="72000" rIns="72000" anchor="ctr"/>
          <a:lstStyle/>
          <a:p>
            <a:pPr algn="ctr"/>
            <a:r>
              <a:rPr lang="de-DE" altLang="de-DE" sz="1600" dirty="0"/>
              <a:t>Preis-strategie-bestimmung</a:t>
            </a:r>
          </a:p>
        </p:txBody>
      </p:sp>
      <p:sp>
        <p:nvSpPr>
          <p:cNvPr id="11" name="AutoShape 91">
            <a:extLst>
              <a:ext uri="{FF2B5EF4-FFF2-40B4-BE49-F238E27FC236}">
                <a16:creationId xmlns:a16="http://schemas.microsoft.com/office/drawing/2014/main" id="{7EE007B4-D15F-3157-F0D3-04DE8B4B0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305" y="3570752"/>
            <a:ext cx="1676400" cy="838200"/>
          </a:xfrm>
          <a:prstGeom prst="chevron">
            <a:avLst>
              <a:gd name="adj" fmla="val 18370"/>
            </a:avLst>
          </a:prstGeom>
          <a:solidFill>
            <a:schemeClr val="accent2"/>
          </a:solidFill>
          <a:ln w="9525">
            <a:solidFill>
              <a:srgbClr val="002C59"/>
            </a:solidFill>
            <a:miter lim="800000"/>
            <a:headEnd/>
            <a:tailEnd/>
          </a:ln>
          <a:effectLst/>
        </p:spPr>
        <p:txBody>
          <a:bodyPr lIns="72000" rIns="72000" anchor="ctr"/>
          <a:lstStyle/>
          <a:p>
            <a:pPr algn="ctr"/>
            <a:r>
              <a:rPr lang="de-DE" altLang="de-DE" sz="1600"/>
              <a:t>Preis-</a:t>
            </a:r>
          </a:p>
          <a:p>
            <a:pPr algn="ctr"/>
            <a:r>
              <a:rPr lang="de-DE" altLang="de-DE" sz="1600"/>
              <a:t>festlegung</a:t>
            </a:r>
          </a:p>
        </p:txBody>
      </p:sp>
      <p:sp>
        <p:nvSpPr>
          <p:cNvPr id="13" name="AutoShape 92">
            <a:extLst>
              <a:ext uri="{FF2B5EF4-FFF2-40B4-BE49-F238E27FC236}">
                <a16:creationId xmlns:a16="http://schemas.microsoft.com/office/drawing/2014/main" id="{BE750C4C-61D0-4986-FB72-38C811F17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305" y="3570752"/>
            <a:ext cx="1676400" cy="838200"/>
          </a:xfrm>
          <a:prstGeom prst="chevron">
            <a:avLst>
              <a:gd name="adj" fmla="val 18370"/>
            </a:avLst>
          </a:prstGeom>
          <a:solidFill>
            <a:schemeClr val="bg1"/>
          </a:solidFill>
          <a:ln w="9525">
            <a:solidFill>
              <a:srgbClr val="002C59"/>
            </a:solidFill>
            <a:miter lim="800000"/>
            <a:headEnd/>
            <a:tailEnd/>
          </a:ln>
          <a:effectLst/>
        </p:spPr>
        <p:txBody>
          <a:bodyPr lIns="72000" rIns="72000" anchor="ctr"/>
          <a:lstStyle/>
          <a:p>
            <a:pPr algn="ctr"/>
            <a:r>
              <a:rPr lang="de-DE" altLang="de-DE" sz="1600"/>
              <a:t>Preis-</a:t>
            </a:r>
          </a:p>
          <a:p>
            <a:pPr algn="ctr"/>
            <a:r>
              <a:rPr lang="de-DE" altLang="de-DE" sz="1600"/>
              <a:t>durchsetzung</a:t>
            </a:r>
          </a:p>
        </p:txBody>
      </p:sp>
      <p:sp>
        <p:nvSpPr>
          <p:cNvPr id="14" name="AutoShape 93">
            <a:extLst>
              <a:ext uri="{FF2B5EF4-FFF2-40B4-BE49-F238E27FC236}">
                <a16:creationId xmlns:a16="http://schemas.microsoft.com/office/drawing/2014/main" id="{3403D485-FDEA-D324-8676-8A292B920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305" y="3570752"/>
            <a:ext cx="1676400" cy="838200"/>
          </a:xfrm>
          <a:prstGeom prst="chevron">
            <a:avLst>
              <a:gd name="adj" fmla="val 18370"/>
            </a:avLst>
          </a:prstGeom>
          <a:solidFill>
            <a:schemeClr val="accent2"/>
          </a:solidFill>
          <a:ln w="9525">
            <a:solidFill>
              <a:srgbClr val="002C59"/>
            </a:solidFill>
            <a:miter lim="800000"/>
            <a:headEnd/>
            <a:tailEnd/>
          </a:ln>
          <a:effectLst/>
        </p:spPr>
        <p:txBody>
          <a:bodyPr lIns="72000" rIns="72000" anchor="ctr"/>
          <a:lstStyle/>
          <a:p>
            <a:pPr algn="ctr"/>
            <a:r>
              <a:rPr lang="de-DE" altLang="de-DE" sz="1600"/>
              <a:t>Preis-</a:t>
            </a:r>
          </a:p>
          <a:p>
            <a:pPr algn="ctr"/>
            <a:r>
              <a:rPr lang="de-DE" altLang="de-DE" sz="1600"/>
              <a:t>controlling</a:t>
            </a:r>
          </a:p>
        </p:txBody>
      </p:sp>
      <p:sp>
        <p:nvSpPr>
          <p:cNvPr id="15" name="AutoShape 94">
            <a:extLst>
              <a:ext uri="{FF2B5EF4-FFF2-40B4-BE49-F238E27FC236}">
                <a16:creationId xmlns:a16="http://schemas.microsoft.com/office/drawing/2014/main" id="{FFAE29F0-90A0-C12D-CE1B-A299CD5B1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1305" y="3570752"/>
            <a:ext cx="1676400" cy="838200"/>
          </a:xfrm>
          <a:prstGeom prst="chevron">
            <a:avLst>
              <a:gd name="adj" fmla="val 18370"/>
            </a:avLst>
          </a:prstGeom>
          <a:solidFill>
            <a:schemeClr val="bg1"/>
          </a:solidFill>
          <a:ln w="9525">
            <a:solidFill>
              <a:srgbClr val="002C59"/>
            </a:solidFill>
            <a:miter lim="800000"/>
            <a:headEnd/>
            <a:tailEnd/>
          </a:ln>
          <a:effectLst/>
        </p:spPr>
        <p:txBody>
          <a:bodyPr lIns="72000" rIns="72000" anchor="ctr"/>
          <a:lstStyle/>
          <a:p>
            <a:pPr algn="ctr"/>
            <a:r>
              <a:rPr lang="de-DE" altLang="de-DE" sz="1600"/>
              <a:t>Preis-</a:t>
            </a:r>
          </a:p>
          <a:p>
            <a:pPr algn="ctr"/>
            <a:r>
              <a:rPr lang="de-DE" altLang="de-DE" sz="1600"/>
              <a:t>anpassung</a:t>
            </a:r>
          </a:p>
        </p:txBody>
      </p:sp>
      <p:sp>
        <p:nvSpPr>
          <p:cNvPr id="16" name="Rectangle 79">
            <a:extLst>
              <a:ext uri="{FF2B5EF4-FFF2-40B4-BE49-F238E27FC236}">
                <a16:creationId xmlns:a16="http://schemas.microsoft.com/office/drawing/2014/main" id="{FB383F6C-ABB9-5850-54F9-EE2B65002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925" y="1511658"/>
            <a:ext cx="1739900" cy="736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CH" sz="1600" dirty="0"/>
              <a:t>Organisation</a:t>
            </a:r>
          </a:p>
        </p:txBody>
      </p:sp>
      <p:sp>
        <p:nvSpPr>
          <p:cNvPr id="18" name="Rectangle 82">
            <a:extLst>
              <a:ext uri="{FF2B5EF4-FFF2-40B4-BE49-F238E27FC236}">
                <a16:creationId xmlns:a16="http://schemas.microsoft.com/office/drawing/2014/main" id="{B119EEEC-EA87-2C13-006B-CFA806582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992" y="5707933"/>
            <a:ext cx="1739900" cy="736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/>
            <a:r>
              <a:rPr lang="de-CH" sz="1600" dirty="0"/>
              <a:t>IT</a:t>
            </a:r>
          </a:p>
        </p:txBody>
      </p:sp>
      <p:sp>
        <p:nvSpPr>
          <p:cNvPr id="19" name="Rectangle 85">
            <a:extLst>
              <a:ext uri="{FF2B5EF4-FFF2-40B4-BE49-F238E27FC236}">
                <a16:creationId xmlns:a16="http://schemas.microsoft.com/office/drawing/2014/main" id="{6C7425BF-5FF2-CDC2-7768-5DE947877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8043" y="5707933"/>
            <a:ext cx="1739900" cy="736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/>
            <a:r>
              <a:rPr lang="de-CH" sz="1600" dirty="0"/>
              <a:t>Personal-management</a:t>
            </a:r>
          </a:p>
        </p:txBody>
      </p:sp>
      <p:cxnSp>
        <p:nvCxnSpPr>
          <p:cNvPr id="20" name="Gerade Verbindung 29">
            <a:extLst>
              <a:ext uri="{FF2B5EF4-FFF2-40B4-BE49-F238E27FC236}">
                <a16:creationId xmlns:a16="http://schemas.microsoft.com/office/drawing/2014/main" id="{F020F736-29B2-58B6-2CBF-CE330771AC64}"/>
              </a:ext>
            </a:extLst>
          </p:cNvPr>
          <p:cNvCxnSpPr>
            <a:stCxn id="16" idx="2"/>
            <a:endCxn id="9" idx="0"/>
          </p:cNvCxnSpPr>
          <p:nvPr/>
        </p:nvCxnSpPr>
        <p:spPr>
          <a:xfrm>
            <a:off x="5449875" y="2248258"/>
            <a:ext cx="9630" cy="1131994"/>
          </a:xfrm>
          <a:prstGeom prst="line">
            <a:avLst/>
          </a:prstGeom>
          <a:ln>
            <a:solidFill>
              <a:srgbClr val="002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49855">
            <a:extLst>
              <a:ext uri="{FF2B5EF4-FFF2-40B4-BE49-F238E27FC236}">
                <a16:creationId xmlns:a16="http://schemas.microsoft.com/office/drawing/2014/main" id="{8596AC69-2B25-26C5-1014-67AEE48FC0E9}"/>
              </a:ext>
            </a:extLst>
          </p:cNvPr>
          <p:cNvCxnSpPr>
            <a:stCxn id="18" idx="0"/>
          </p:cNvCxnSpPr>
          <p:nvPr/>
        </p:nvCxnSpPr>
        <p:spPr>
          <a:xfrm flipV="1">
            <a:off x="2920942" y="4599452"/>
            <a:ext cx="0" cy="1108481"/>
          </a:xfrm>
          <a:prstGeom prst="line">
            <a:avLst/>
          </a:prstGeom>
          <a:ln>
            <a:solidFill>
              <a:srgbClr val="002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49858">
            <a:extLst>
              <a:ext uri="{FF2B5EF4-FFF2-40B4-BE49-F238E27FC236}">
                <a16:creationId xmlns:a16="http://schemas.microsoft.com/office/drawing/2014/main" id="{AB6E6C23-AE6B-88A4-C22D-B721B27FF593}"/>
              </a:ext>
            </a:extLst>
          </p:cNvPr>
          <p:cNvCxnSpPr>
            <a:stCxn id="19" idx="0"/>
          </p:cNvCxnSpPr>
          <p:nvPr/>
        </p:nvCxnSpPr>
        <p:spPr>
          <a:xfrm flipV="1">
            <a:off x="7987993" y="4599452"/>
            <a:ext cx="9832" cy="1108481"/>
          </a:xfrm>
          <a:prstGeom prst="line">
            <a:avLst/>
          </a:prstGeom>
          <a:ln>
            <a:solidFill>
              <a:srgbClr val="002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utoShape 89">
            <a:extLst>
              <a:ext uri="{FF2B5EF4-FFF2-40B4-BE49-F238E27FC236}">
                <a16:creationId xmlns:a16="http://schemas.microsoft.com/office/drawing/2014/main" id="{525C772E-C9FE-2769-339E-AFC16CE6F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05" y="3570752"/>
            <a:ext cx="1676400" cy="838200"/>
          </a:xfrm>
          <a:prstGeom prst="homePlate">
            <a:avLst>
              <a:gd name="adj" fmla="val 17991"/>
            </a:avLst>
          </a:prstGeom>
          <a:solidFill>
            <a:schemeClr val="accent2"/>
          </a:solidFill>
          <a:ln w="9525">
            <a:solidFill>
              <a:srgbClr val="002C59"/>
            </a:solidFill>
            <a:miter lim="800000"/>
            <a:headEnd/>
            <a:tailEnd/>
          </a:ln>
          <a:effectLst/>
        </p:spPr>
        <p:txBody>
          <a:bodyPr lIns="72000" rIns="72000" anchor="ctr"/>
          <a:lstStyle/>
          <a:p>
            <a:pPr algn="ctr"/>
            <a:r>
              <a:rPr lang="de-DE" altLang="de-DE" sz="1600" dirty="0"/>
              <a:t>Preis-</a:t>
            </a:r>
          </a:p>
          <a:p>
            <a:pPr algn="ctr"/>
            <a:r>
              <a:rPr lang="de-DE" altLang="de-DE" sz="1600" dirty="0"/>
              <a:t>analyse</a:t>
            </a:r>
          </a:p>
        </p:txBody>
      </p:sp>
      <p:sp>
        <p:nvSpPr>
          <p:cNvPr id="24" name="Fußzeilenplatzhalter 2">
            <a:extLst>
              <a:ext uri="{FF2B5EF4-FFF2-40B4-BE49-F238E27FC236}">
                <a16:creationId xmlns:a16="http://schemas.microsoft.com/office/drawing/2014/main" id="{16BF5F7A-272D-7D98-C255-A8EF2AB7EB16}"/>
              </a:ext>
            </a:extLst>
          </p:cNvPr>
          <p:cNvSpPr txBox="1">
            <a:spLocks/>
          </p:cNvSpPr>
          <p:nvPr/>
        </p:nvSpPr>
        <p:spPr>
          <a:xfrm>
            <a:off x="394192" y="6899173"/>
            <a:ext cx="4000827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fr-FR"/>
            </a:defPPr>
            <a:lvl1pPr marL="0" algn="l" defTabSz="99569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de-CH" sz="900" dirty="0">
                <a:solidFill>
                  <a:schemeClr val="tx1"/>
                </a:solidFill>
              </a:rPr>
            </a:br>
            <a:r>
              <a:rPr lang="de-CH" sz="900" dirty="0">
                <a:solidFill>
                  <a:schemeClr val="tx1"/>
                </a:solidFill>
              </a:rPr>
              <a:t>Quelle: Diller, Beinert, Ivens, Müller (2021)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DC2611C-D3A8-EBD9-09AA-8312491B8F41}"/>
              </a:ext>
            </a:extLst>
          </p:cNvPr>
          <p:cNvSpPr/>
          <p:nvPr/>
        </p:nvSpPr>
        <p:spPr bwMode="gray">
          <a:xfrm>
            <a:off x="8718999" y="1472673"/>
            <a:ext cx="1715626" cy="736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rIns="18000" rtlCol="0" anchor="ctr"/>
          <a:lstStyle/>
          <a:p>
            <a:pPr algn="ctr"/>
            <a:r>
              <a:rPr lang="de-CH" sz="1600" b="1" dirty="0"/>
              <a:t>Heute im Fokus</a:t>
            </a:r>
          </a:p>
        </p:txBody>
      </p:sp>
    </p:spTree>
    <p:extLst>
      <p:ext uri="{BB962C8B-B14F-4D97-AF65-F5344CB8AC3E}">
        <p14:creationId xmlns:p14="http://schemas.microsoft.com/office/powerpoint/2010/main" val="96336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97099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Häufig ist der Pricing-Prozess organisatorisch nicht klar verankert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6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17" name="Datumsplatzhalter 1">
            <a:extLst>
              <a:ext uri="{FF2B5EF4-FFF2-40B4-BE49-F238E27FC236}">
                <a16:creationId xmlns:a16="http://schemas.microsoft.com/office/drawing/2014/main" id="{3F908137-CD5A-6147-03F3-1B6F882D5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</p:spPr>
        <p:txBody>
          <a:bodyPr/>
          <a:lstStyle/>
          <a:p>
            <a:r>
              <a:rPr lang="de-DE" dirty="0"/>
              <a:t>SI Talk 11/2023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1D6AB29-D952-EF63-10D9-ED50B51FA71F}"/>
              </a:ext>
            </a:extLst>
          </p:cNvPr>
          <p:cNvSpPr txBox="1"/>
          <p:nvPr/>
        </p:nvSpPr>
        <p:spPr>
          <a:xfrm>
            <a:off x="377826" y="1511300"/>
            <a:ext cx="101416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b="1" dirty="0"/>
              <a:t>«Gibt es in Ihrem Unternehmen eine separate Pricing-Funktion?»</a:t>
            </a:r>
          </a:p>
        </p:txBody>
      </p:sp>
      <p:cxnSp>
        <p:nvCxnSpPr>
          <p:cNvPr id="25" name="Gerade Verbindung 16">
            <a:extLst>
              <a:ext uri="{FF2B5EF4-FFF2-40B4-BE49-F238E27FC236}">
                <a16:creationId xmlns:a16="http://schemas.microsoft.com/office/drawing/2014/main" id="{AC82B925-2519-50BC-9921-24195E0C87E2}"/>
              </a:ext>
            </a:extLst>
          </p:cNvPr>
          <p:cNvCxnSpPr/>
          <p:nvPr/>
        </p:nvCxnSpPr>
        <p:spPr>
          <a:xfrm>
            <a:off x="377825" y="1808063"/>
            <a:ext cx="10141653" cy="0"/>
          </a:xfrm>
          <a:prstGeom prst="line">
            <a:avLst/>
          </a:prstGeom>
          <a:ln w="19050">
            <a:solidFill>
              <a:srgbClr val="002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9" name="Chart 3">
            <a:extLst>
              <a:ext uri="{FF2B5EF4-FFF2-40B4-BE49-F238E27FC236}">
                <a16:creationId xmlns:a16="http://schemas.microsoft.com/office/drawing/2014/main" id="{6C293CB1-1B2D-5A95-C123-8A5F1BD5A0E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6305959"/>
              </p:ext>
            </p:extLst>
          </p:nvPr>
        </p:nvGraphicFramePr>
        <p:xfrm>
          <a:off x="2925763" y="1866900"/>
          <a:ext cx="5067300" cy="455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92241D33-A7E9-0B99-336C-B2D72AB32AFA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773363" y="2419350"/>
            <a:ext cx="3651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E0FBC8E8-0CDB-4142-9706-CA0869792DFE}" type="datetime'''''''''''N''''e''''i''n''''''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Nein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0CC7B750-DBE0-11C9-F347-37D87E37D298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247775" y="3168650"/>
            <a:ext cx="1890713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BF70AC39-0C39-4E73-A883-B8964526E2A2}" type="datetime'Ja,'' ein''e'' ''''''''St''''e''''lle i''n'' ''Te''i''lzeit'">
              <a:rPr lang="de-DE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Ja, eine Stelle in Teilzeit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D736E4F2-4A74-4AF5-BC6E-8CC8E0DC734D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223963" y="3916363"/>
            <a:ext cx="19145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65100AFA-62FE-4773-B1D4-36AD233FFA0E}" type="datetime'''J''a,'' ''ein''e'' Ste''l''''''l''''e in'''''' V''ollze''it'">
              <a:rPr lang="de-DE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Ja, eine Stelle in Vollzeit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48" name="Textplatzhalter 2">
            <a:extLst>
              <a:ext uri="{FF2B5EF4-FFF2-40B4-BE49-F238E27FC236}">
                <a16:creationId xmlns:a16="http://schemas.microsoft.com/office/drawing/2014/main" id="{DADD9E36-0C75-485C-37B8-982D0B00068A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601788" y="4665663"/>
            <a:ext cx="15367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43923658-FB62-4040-BCDD-21CAB38E204A}" type="datetime'''Ja'','''''' ''''m''''e''''hre''re'''''''' Ste''''ll''''e''n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Ja, mehrere Stellen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51" name="Textplatzhalter 2">
            <a:extLst>
              <a:ext uri="{FF2B5EF4-FFF2-40B4-BE49-F238E27FC236}">
                <a16:creationId xmlns:a16="http://schemas.microsoft.com/office/drawing/2014/main" id="{B18DD5D6-BEB4-F007-AFA3-0F24004A27EC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033588" y="5413375"/>
            <a:ext cx="11049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fld id="{F1CB9936-69FC-408F-8344-85ACB46DF583}" type="datetime'''''K''''ei''''''n''''''e ''A''''n''g''''''a''''be'''''''">
              <a:rPr lang="de-CH" altLang="en-US" sz="1400" smtClean="0">
                <a:solidFill>
                  <a:srgbClr val="012C59"/>
                </a:solidFill>
                <a:latin typeface="+mn-lt"/>
                <a:cs typeface="+mn-cs"/>
              </a:rPr>
              <a:pPr/>
              <a:t>Keine Angabe</a:t>
            </a:fld>
            <a:endParaRPr lang="de-CH" sz="1400" dirty="0">
              <a:solidFill>
                <a:srgbClr val="012C59"/>
              </a:solidFill>
              <a:latin typeface="+mn-lt"/>
              <a:cs typeface="+mn-cs"/>
            </a:endParaRPr>
          </a:p>
        </p:txBody>
      </p:sp>
      <p:sp>
        <p:nvSpPr>
          <p:cNvPr id="125" name="Fußzeilenplatzhalter 2">
            <a:extLst>
              <a:ext uri="{FF2B5EF4-FFF2-40B4-BE49-F238E27FC236}">
                <a16:creationId xmlns:a16="http://schemas.microsoft.com/office/drawing/2014/main" id="{8D057892-7CFC-3627-9850-293037485509}"/>
              </a:ext>
            </a:extLst>
          </p:cNvPr>
          <p:cNvSpPr txBox="1">
            <a:spLocks/>
          </p:cNvSpPr>
          <p:nvPr/>
        </p:nvSpPr>
        <p:spPr>
          <a:xfrm>
            <a:off x="394192" y="6899173"/>
            <a:ext cx="4000827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fr-FR"/>
            </a:defPPr>
            <a:lvl1pPr marL="0" algn="l" defTabSz="99569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de-CH" sz="900" dirty="0">
                <a:solidFill>
                  <a:schemeClr val="tx1"/>
                </a:solidFill>
              </a:rPr>
            </a:br>
            <a:r>
              <a:rPr lang="de-CH" sz="900" dirty="0">
                <a:solidFill>
                  <a:schemeClr val="tx1"/>
                </a:solidFill>
              </a:rPr>
              <a:t>N=429, ZHAW-Studie</a:t>
            </a:r>
          </a:p>
        </p:txBody>
      </p:sp>
    </p:spTree>
    <p:extLst>
      <p:ext uri="{BB962C8B-B14F-4D97-AF65-F5344CB8AC3E}">
        <p14:creationId xmlns:p14="http://schemas.microsoft.com/office/powerpoint/2010/main" val="48610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18400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Backup: Studiensteckbrief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7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17" name="Datumsplatzhalter 1">
            <a:extLst>
              <a:ext uri="{FF2B5EF4-FFF2-40B4-BE49-F238E27FC236}">
                <a16:creationId xmlns:a16="http://schemas.microsoft.com/office/drawing/2014/main" id="{3F908137-CD5A-6147-03F3-1B6F882D5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</p:spPr>
        <p:txBody>
          <a:bodyPr/>
          <a:lstStyle/>
          <a:p>
            <a:r>
              <a:rPr lang="de-DE" dirty="0"/>
              <a:t>SI Talk 11/2023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9284EEB-6EFD-7824-31D7-6405D5CC65F3}"/>
              </a:ext>
            </a:extLst>
          </p:cNvPr>
          <p:cNvSpPr/>
          <p:nvPr/>
        </p:nvSpPr>
        <p:spPr bwMode="gray">
          <a:xfrm>
            <a:off x="377825" y="1485900"/>
            <a:ext cx="2321016" cy="5762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rIns="18000" rtlCol="0" anchor="ctr"/>
          <a:lstStyle/>
          <a:p>
            <a:pPr algn="ctr"/>
            <a:r>
              <a:rPr lang="de-CH" sz="1600" b="1" dirty="0"/>
              <a:t>Methode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B945375-0AE6-0F61-3F30-A5655E42E002}"/>
              </a:ext>
            </a:extLst>
          </p:cNvPr>
          <p:cNvSpPr/>
          <p:nvPr/>
        </p:nvSpPr>
        <p:spPr bwMode="gray">
          <a:xfrm>
            <a:off x="3162317" y="1489107"/>
            <a:ext cx="7175483" cy="57629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72000" tIns="72000" rIns="72000" bIns="72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Online-Befragung primär über Bilendi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N=429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9C695A0-17FF-F2AB-3AD7-B64474C3511F}"/>
              </a:ext>
            </a:extLst>
          </p:cNvPr>
          <p:cNvSpPr/>
          <p:nvPr/>
        </p:nvSpPr>
        <p:spPr bwMode="gray">
          <a:xfrm>
            <a:off x="364931" y="2291333"/>
            <a:ext cx="2321016" cy="186766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rIns="18000" rtlCol="0" anchor="ctr"/>
          <a:lstStyle/>
          <a:p>
            <a:pPr algn="ctr"/>
            <a:r>
              <a:rPr lang="de-CH" sz="1600" b="1" dirty="0"/>
              <a:t>Funktion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1E5D623-BDB0-6CB9-D182-C7F4AED6B510}"/>
              </a:ext>
            </a:extLst>
          </p:cNvPr>
          <p:cNvSpPr/>
          <p:nvPr/>
        </p:nvSpPr>
        <p:spPr bwMode="gray">
          <a:xfrm>
            <a:off x="3162317" y="2290046"/>
            <a:ext cx="7175483" cy="18689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72000" tIns="72000" rIns="72000" bIns="72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Geschäftsleitung: 19%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Geschäftsbereichsleitung: 14%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 err="1"/>
              <a:t>Product</a:t>
            </a:r>
            <a:r>
              <a:rPr lang="de-CH" sz="1400" dirty="0"/>
              <a:t> Management: 13%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Marketing: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Controlling &amp; Finance: 15%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Vertrieb: 24%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Pricing: 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Sonstige: 7%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848338E-8EC0-78F3-932E-EB035E935034}"/>
              </a:ext>
            </a:extLst>
          </p:cNvPr>
          <p:cNvSpPr/>
          <p:nvPr/>
        </p:nvSpPr>
        <p:spPr bwMode="gray">
          <a:xfrm>
            <a:off x="3162317" y="4383647"/>
            <a:ext cx="7175483" cy="100718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72000" tIns="72000" rIns="72000" bIns="72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Deutschland: 33%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Österreich: 18%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Schweiz: 43%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Sonstige: 6%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A14C248-998C-956B-CC02-12E8BB1F021A}"/>
              </a:ext>
            </a:extLst>
          </p:cNvPr>
          <p:cNvSpPr/>
          <p:nvPr/>
        </p:nvSpPr>
        <p:spPr bwMode="gray">
          <a:xfrm>
            <a:off x="3162317" y="5615474"/>
            <a:ext cx="7175483" cy="7917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72000" tIns="72000" rIns="72000" bIns="72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50-249 MA: 36%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250-500 MA: 24%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Mehr als 500 MA: 40%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51CD66D-D24A-5C35-55B1-C4949DA454BB}"/>
              </a:ext>
            </a:extLst>
          </p:cNvPr>
          <p:cNvSpPr/>
          <p:nvPr/>
        </p:nvSpPr>
        <p:spPr bwMode="gray">
          <a:xfrm>
            <a:off x="355600" y="4383647"/>
            <a:ext cx="2321016" cy="100718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rIns="18000" rtlCol="0" anchor="ctr"/>
          <a:lstStyle/>
          <a:p>
            <a:pPr algn="ctr"/>
            <a:r>
              <a:rPr lang="de-CH" sz="1600" b="1" dirty="0"/>
              <a:t>Land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20131AE-2084-5846-9159-1C0943BB7BC7}"/>
              </a:ext>
            </a:extLst>
          </p:cNvPr>
          <p:cNvSpPr/>
          <p:nvPr/>
        </p:nvSpPr>
        <p:spPr bwMode="gray">
          <a:xfrm>
            <a:off x="394192" y="5622540"/>
            <a:ext cx="2321016" cy="7846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rIns="18000" rtlCol="0" anchor="ctr"/>
          <a:lstStyle/>
          <a:p>
            <a:pPr algn="ctr"/>
            <a:r>
              <a:rPr lang="de-CH" sz="1600" b="1" dirty="0"/>
              <a:t>Unternehmensgrösse</a:t>
            </a:r>
          </a:p>
        </p:txBody>
      </p:sp>
    </p:spTree>
    <p:extLst>
      <p:ext uri="{BB962C8B-B14F-4D97-AF65-F5344CB8AC3E}">
        <p14:creationId xmlns:p14="http://schemas.microsoft.com/office/powerpoint/2010/main" val="40913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6267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Die Relevanz des Pricing wird erkannt, die Aktivitäten hinken zum Teil hinterher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8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17" name="Datumsplatzhalter 1">
            <a:extLst>
              <a:ext uri="{FF2B5EF4-FFF2-40B4-BE49-F238E27FC236}">
                <a16:creationId xmlns:a16="http://schemas.microsoft.com/office/drawing/2014/main" id="{3F908137-CD5A-6147-03F3-1B6F882D5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</p:spPr>
        <p:txBody>
          <a:bodyPr/>
          <a:lstStyle/>
          <a:p>
            <a:r>
              <a:rPr lang="de-DE" dirty="0"/>
              <a:t>SI Talk 11/2023</a:t>
            </a:r>
          </a:p>
        </p:txBody>
      </p:sp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0D2C1200-74CB-F9FD-E5B6-303B8395D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401317"/>
              </p:ext>
            </p:extLst>
          </p:nvPr>
        </p:nvGraphicFramePr>
        <p:xfrm>
          <a:off x="506160" y="2368588"/>
          <a:ext cx="8675562" cy="3366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9366">
                  <a:extLst>
                    <a:ext uri="{9D8B030D-6E8A-4147-A177-3AD203B41FA5}">
                      <a16:colId xmlns:a16="http://schemas.microsoft.com/office/drawing/2014/main" val="393954364"/>
                    </a:ext>
                  </a:extLst>
                </a:gridCol>
                <a:gridCol w="1239366">
                  <a:extLst>
                    <a:ext uri="{9D8B030D-6E8A-4147-A177-3AD203B41FA5}">
                      <a16:colId xmlns:a16="http://schemas.microsoft.com/office/drawing/2014/main" val="1364172567"/>
                    </a:ext>
                  </a:extLst>
                </a:gridCol>
                <a:gridCol w="1239366">
                  <a:extLst>
                    <a:ext uri="{9D8B030D-6E8A-4147-A177-3AD203B41FA5}">
                      <a16:colId xmlns:a16="http://schemas.microsoft.com/office/drawing/2014/main" val="3274579346"/>
                    </a:ext>
                  </a:extLst>
                </a:gridCol>
                <a:gridCol w="1239366">
                  <a:extLst>
                    <a:ext uri="{9D8B030D-6E8A-4147-A177-3AD203B41FA5}">
                      <a16:colId xmlns:a16="http://schemas.microsoft.com/office/drawing/2014/main" val="1085526120"/>
                    </a:ext>
                  </a:extLst>
                </a:gridCol>
                <a:gridCol w="1239366">
                  <a:extLst>
                    <a:ext uri="{9D8B030D-6E8A-4147-A177-3AD203B41FA5}">
                      <a16:colId xmlns:a16="http://schemas.microsoft.com/office/drawing/2014/main" val="1741908344"/>
                    </a:ext>
                  </a:extLst>
                </a:gridCol>
                <a:gridCol w="1239366">
                  <a:extLst>
                    <a:ext uri="{9D8B030D-6E8A-4147-A177-3AD203B41FA5}">
                      <a16:colId xmlns:a16="http://schemas.microsoft.com/office/drawing/2014/main" val="1282029632"/>
                    </a:ext>
                  </a:extLst>
                </a:gridCol>
                <a:gridCol w="1239366">
                  <a:extLst>
                    <a:ext uri="{9D8B030D-6E8A-4147-A177-3AD203B41FA5}">
                      <a16:colId xmlns:a16="http://schemas.microsoft.com/office/drawing/2014/main" val="2475962936"/>
                    </a:ext>
                  </a:extLst>
                </a:gridCol>
              </a:tblGrid>
              <a:tr h="374615">
                <a:tc gridSpan="7">
                  <a:txBody>
                    <a:bodyPr/>
                    <a:lstStyle/>
                    <a:p>
                      <a:pPr algn="l"/>
                      <a:r>
                        <a:rPr lang="de-CH" sz="1600" b="1" dirty="0"/>
                        <a:t>Aktivitäten im Pricing (1=niedrig, 6=hoch)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CH" sz="1600" b="0" i="0" u="none" strike="noStrike" dirty="0">
                        <a:solidFill>
                          <a:srgbClr val="002C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CH" sz="1600" b="0" i="0" u="none" strike="noStrike" dirty="0">
                        <a:solidFill>
                          <a:srgbClr val="002C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CH" sz="1600" b="0" i="0" u="none" strike="noStrike" dirty="0">
                        <a:solidFill>
                          <a:srgbClr val="002C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CH" sz="1600" b="0" i="0" u="none" strike="noStrike" dirty="0">
                        <a:solidFill>
                          <a:srgbClr val="002C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CH" sz="1600" b="0" i="0" u="none" strike="noStrike" dirty="0">
                        <a:solidFill>
                          <a:srgbClr val="002C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CH" sz="1600" b="0" i="0" u="none" strike="noStrike" dirty="0">
                        <a:solidFill>
                          <a:srgbClr val="002C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948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 dirty="0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 dirty="0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93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 dirty="0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 dirty="0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 dirty="0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473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 dirty="0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 dirty="0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 dirty="0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964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 dirty="0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 dirty="0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 dirty="0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 dirty="0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692570"/>
                  </a:ext>
                </a:extLst>
              </a:tr>
              <a:tr h="395870"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 dirty="0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 dirty="0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 dirty="0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 dirty="0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 dirty="0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965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 dirty="0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 dirty="0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 dirty="0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 dirty="0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600" b="0" i="0" u="none" strike="noStrike" dirty="0">
                          <a:solidFill>
                            <a:srgbClr val="002C59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24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60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10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Relevanz des Pricing (1=niedrig, 6=hoch)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299347"/>
                  </a:ext>
                </a:extLst>
              </a:tr>
            </a:tbl>
          </a:graphicData>
        </a:graphic>
      </p:graphicFrame>
      <p:sp>
        <p:nvSpPr>
          <p:cNvPr id="22" name="Sprechblase: rechteckig 21">
            <a:extLst>
              <a:ext uri="{FF2B5EF4-FFF2-40B4-BE49-F238E27FC236}">
                <a16:creationId xmlns:a16="http://schemas.microsoft.com/office/drawing/2014/main" id="{5F439AAA-0FAB-1DA7-2C07-30B8E36EFBA1}"/>
              </a:ext>
            </a:extLst>
          </p:cNvPr>
          <p:cNvSpPr/>
          <p:nvPr/>
        </p:nvSpPr>
        <p:spPr bwMode="gray">
          <a:xfrm>
            <a:off x="8143318" y="5727452"/>
            <a:ext cx="2183363" cy="933061"/>
          </a:xfrm>
          <a:prstGeom prst="wedgeRectCallout">
            <a:avLst>
              <a:gd name="adj1" fmla="val -20833"/>
              <a:gd name="adj2" fmla="val -6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72000" tIns="72000" rIns="72000" bIns="72000" rtlCol="0" anchor="ctr"/>
          <a:lstStyle/>
          <a:p>
            <a:pPr algn="ctr"/>
            <a:r>
              <a:rPr lang="de-CH" sz="1400" dirty="0"/>
              <a:t>Für 21% der Unternehmen gilt: Aktivitäten &lt; Wichtigkeit</a:t>
            </a:r>
          </a:p>
        </p:txBody>
      </p:sp>
      <p:sp>
        <p:nvSpPr>
          <p:cNvPr id="23" name="Fußzeilenplatzhalter 2">
            <a:extLst>
              <a:ext uri="{FF2B5EF4-FFF2-40B4-BE49-F238E27FC236}">
                <a16:creationId xmlns:a16="http://schemas.microsoft.com/office/drawing/2014/main" id="{0D6C5025-7CA4-199C-CFC1-E58887094D96}"/>
              </a:ext>
            </a:extLst>
          </p:cNvPr>
          <p:cNvSpPr txBox="1">
            <a:spLocks/>
          </p:cNvSpPr>
          <p:nvPr/>
        </p:nvSpPr>
        <p:spPr>
          <a:xfrm>
            <a:off x="394192" y="6899173"/>
            <a:ext cx="4000827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fr-FR"/>
            </a:defPPr>
            <a:lvl1pPr marL="0" algn="l" defTabSz="99569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de-CH" sz="900" dirty="0">
                <a:solidFill>
                  <a:schemeClr val="tx1"/>
                </a:solidFill>
              </a:rPr>
            </a:br>
            <a:r>
              <a:rPr lang="de-CH" sz="900" dirty="0">
                <a:solidFill>
                  <a:schemeClr val="tx1"/>
                </a:solidFill>
              </a:rPr>
              <a:t>N=429, ZHAW-Studie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854BF38-FECA-8E60-7A96-E8F4610D3D71}"/>
              </a:ext>
            </a:extLst>
          </p:cNvPr>
          <p:cNvSpPr txBox="1"/>
          <p:nvPr/>
        </p:nvSpPr>
        <p:spPr>
          <a:xfrm>
            <a:off x="377826" y="1511300"/>
            <a:ext cx="101416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b="1" dirty="0"/>
              <a:t>«Wie beurteilen Sie …?»</a:t>
            </a:r>
          </a:p>
        </p:txBody>
      </p:sp>
      <p:cxnSp>
        <p:nvCxnSpPr>
          <p:cNvPr id="25" name="Gerade Verbindung 16">
            <a:extLst>
              <a:ext uri="{FF2B5EF4-FFF2-40B4-BE49-F238E27FC236}">
                <a16:creationId xmlns:a16="http://schemas.microsoft.com/office/drawing/2014/main" id="{DE9D522B-ACBB-9B4C-4C69-2816C40A8DB6}"/>
              </a:ext>
            </a:extLst>
          </p:cNvPr>
          <p:cNvCxnSpPr/>
          <p:nvPr/>
        </p:nvCxnSpPr>
        <p:spPr>
          <a:xfrm>
            <a:off x="377825" y="1808063"/>
            <a:ext cx="10141653" cy="0"/>
          </a:xfrm>
          <a:prstGeom prst="line">
            <a:avLst/>
          </a:prstGeom>
          <a:ln w="19050">
            <a:solidFill>
              <a:srgbClr val="002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prechblase: rechteckig 20">
            <a:extLst>
              <a:ext uri="{FF2B5EF4-FFF2-40B4-BE49-F238E27FC236}">
                <a16:creationId xmlns:a16="http://schemas.microsoft.com/office/drawing/2014/main" id="{CF1F94DE-99F5-E5BE-821A-EF9B68C15CEC}"/>
              </a:ext>
            </a:extLst>
          </p:cNvPr>
          <p:cNvSpPr/>
          <p:nvPr/>
        </p:nvSpPr>
        <p:spPr bwMode="gray">
          <a:xfrm>
            <a:off x="8154437" y="1485900"/>
            <a:ext cx="2183363" cy="933061"/>
          </a:xfrm>
          <a:prstGeom prst="wedgeRectCallout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72000" tIns="72000" rIns="72000" bIns="72000" rtlCol="0" anchor="ctr"/>
          <a:lstStyle/>
          <a:p>
            <a:pPr algn="ctr"/>
            <a:r>
              <a:rPr lang="de-CH" sz="1400" dirty="0"/>
              <a:t>Für 58% der Unternehmen gilt: Aktivitäten = Wichtigkeit</a:t>
            </a:r>
          </a:p>
        </p:txBody>
      </p:sp>
    </p:spTree>
    <p:extLst>
      <p:ext uri="{BB962C8B-B14F-4D97-AF65-F5344CB8AC3E}">
        <p14:creationId xmlns:p14="http://schemas.microsoft.com/office/powerpoint/2010/main" val="125669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8634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Daten spielen eine grosse Rolle im Pricing-Prozess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9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17" name="Datumsplatzhalter 1">
            <a:extLst>
              <a:ext uri="{FF2B5EF4-FFF2-40B4-BE49-F238E27FC236}">
                <a16:creationId xmlns:a16="http://schemas.microsoft.com/office/drawing/2014/main" id="{3F908137-CD5A-6147-03F3-1B6F882D5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</p:spPr>
        <p:txBody>
          <a:bodyPr/>
          <a:lstStyle/>
          <a:p>
            <a:r>
              <a:rPr lang="de-DE" dirty="0"/>
              <a:t>SI Talk 11/2023</a:t>
            </a:r>
          </a:p>
        </p:txBody>
      </p:sp>
      <p:graphicFrame>
        <p:nvGraphicFramePr>
          <p:cNvPr id="4" name="Tabelle 14">
            <a:extLst>
              <a:ext uri="{FF2B5EF4-FFF2-40B4-BE49-F238E27FC236}">
                <a16:creationId xmlns:a16="http://schemas.microsoft.com/office/drawing/2014/main" id="{62D4B0E8-6584-15DE-B4F4-202E85BDD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175619"/>
              </p:ext>
            </p:extLst>
          </p:nvPr>
        </p:nvGraphicFramePr>
        <p:xfrm>
          <a:off x="368300" y="1512888"/>
          <a:ext cx="10126662" cy="3901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75554">
                  <a:extLst>
                    <a:ext uri="{9D8B030D-6E8A-4147-A177-3AD203B41FA5}">
                      <a16:colId xmlns:a16="http://schemas.microsoft.com/office/drawing/2014/main" val="3724517675"/>
                    </a:ext>
                  </a:extLst>
                </a:gridCol>
                <a:gridCol w="3375554">
                  <a:extLst>
                    <a:ext uri="{9D8B030D-6E8A-4147-A177-3AD203B41FA5}">
                      <a16:colId xmlns:a16="http://schemas.microsoft.com/office/drawing/2014/main" val="3855951370"/>
                    </a:ext>
                  </a:extLst>
                </a:gridCol>
                <a:gridCol w="3375554">
                  <a:extLst>
                    <a:ext uri="{9D8B030D-6E8A-4147-A177-3AD203B41FA5}">
                      <a16:colId xmlns:a16="http://schemas.microsoft.com/office/drawing/2014/main" val="3478746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Unternehmensperspektive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Markt- und Wettbewerbsperspektive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Kundenperspektive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601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Absatzmengen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Erlösschmälerungen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Kapazitäts- bzw. Produktionsauslastung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Kosten bzw. Kostenstrukturen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Kundenwerte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Lagerbestände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Listenpreise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Marktanteile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Nutzungsdaten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Transaktionspreise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Etc.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Absatzmengen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Kostenstrukturen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Kreuzpreiselastizitäten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Listenpreise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Marktanteile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Marktvolumina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Nachfrageelastizitäten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Preis-Absatz-Funktionen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Preisdynamik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Preis-Leistungs-Verhältnisse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Preisspreizung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Transaktionspreise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Etc.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Kundenbedürfnisse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Kundennutzen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Preis-Absatz-Funktionen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Preisbeurteilung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Preiselastizitäten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Preisinteresse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Preisimage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Preiswahrnehmung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Preiszufriedenheit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Win-Loss-Analysen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Zahlungsbereitschaft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Etc.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650460"/>
                  </a:ext>
                </a:extLst>
              </a:tr>
            </a:tbl>
          </a:graphicData>
        </a:graphic>
      </p:graphicFrame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AE991D72-27EB-8F7A-F630-1AC7FBC9BA8B}"/>
              </a:ext>
            </a:extLst>
          </p:cNvPr>
          <p:cNvSpPr txBox="1">
            <a:spLocks/>
          </p:cNvSpPr>
          <p:nvPr/>
        </p:nvSpPr>
        <p:spPr>
          <a:xfrm>
            <a:off x="394192" y="6899173"/>
            <a:ext cx="4000827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fr-FR"/>
            </a:defPPr>
            <a:lvl1pPr marL="0" algn="l" defTabSz="99569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de-CH" sz="900" dirty="0">
                <a:solidFill>
                  <a:schemeClr val="tx1"/>
                </a:solidFill>
              </a:rPr>
            </a:br>
            <a:r>
              <a:rPr lang="de-CH" sz="900" dirty="0">
                <a:solidFill>
                  <a:schemeClr val="tx1"/>
                </a:solidFill>
              </a:rPr>
              <a:t>Quelle: Diller, Beinert, Ivens, Müller (2021)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F0A9A4D-0A4E-CE0B-D31C-D3AC5E559D66}"/>
              </a:ext>
            </a:extLst>
          </p:cNvPr>
          <p:cNvSpPr/>
          <p:nvPr/>
        </p:nvSpPr>
        <p:spPr bwMode="gray">
          <a:xfrm>
            <a:off x="8035553" y="75968"/>
            <a:ext cx="2582603" cy="26016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rIns="18000" rtlCol="0" anchor="ctr"/>
          <a:lstStyle/>
          <a:p>
            <a:pPr algn="ctr"/>
            <a:r>
              <a:rPr lang="de-CH" sz="1200" b="1" dirty="0"/>
              <a:t>Preisanalyse</a:t>
            </a:r>
          </a:p>
        </p:txBody>
      </p:sp>
    </p:spTree>
    <p:extLst>
      <p:ext uri="{BB962C8B-B14F-4D97-AF65-F5344CB8AC3E}">
        <p14:creationId xmlns:p14="http://schemas.microsoft.com/office/powerpoint/2010/main" val="40170494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22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'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'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1.89999999999999991118E+00&quot;&gt;&lt;m_msothmcolidx val=&quot;0&quot;/&gt;&lt;m_rgb r=&quot;D1&quot; g=&quot;00&quot; b=&quot;24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F7CBDvqRQdcxkMam0m4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vFgs052020CpWOxRC0r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pdjbu2LtkEqaJNRBp5C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X7Pb8HQLqvUsYdL.xDU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qsKYI5SRVKS65_Fub__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CM9GvzqIA.RPb7yh0I9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yQOtPvZipC9uxQRkzaB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bps73mLYbXv.FuTNOXC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VzUi3257MDL1O1skoI4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I3pVLq_iBmSkem5JsV1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5gxnWnV0FCoibQouBTd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2q2aFiUm.EyMK08jJJ5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beVBaxtKuMXw.pZeCwb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O0c1dHMtf__kaTQ2Ev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.bTM_jOkqQF.NdQCehB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SueS0nTyn4GG.LfAHI0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OxTUxzFUBtIh4DD8WT6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i_nSd_neIAha6y6bl1R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_M7wqenmESlzz1Vgf5KH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CsdhJPhBNNzUSaVFRi_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GuY8keEPrBKL.OSO.u0b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MphCWVwpFi1b7NhC6lk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D_4Ud7K9AkbvL12UhbZ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Rf1bCOFe7DJrWIxSKng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LFfb.PSre33PNjHE9gR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1ctm8RFUSNgJoK2Lw0Wq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lxKeyooc2nVjd.eVBpF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_1Ul0nBm.ub7kwNt3AF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.iOqfG3K.VkdgTTAR9g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j6E7tJhBB.KBDjbT4lI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8klz6qRcs3Vwvr1HiDOQ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UbpKky_8uI5qZ9crajJ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0gUBAHY5oTV4oVe1WBm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QQYDwCUYPze4Dv1o2ctt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9A.M0Rjf0_SE0qUzR1JH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0zSqVnaLg9AczavAhavt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3KtXrhNmecatZHN6J_F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6aahl6yFtOI9ozECB6aP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v48ngo4ZUq3wMJPRDfW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kSZujoWeSbfbK9J4twx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YP8Hl_jAToluVqlkAPd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uiiSSx6TNFO0bBNGu8h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fSTLQVcO_Ry39aRDUSA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MVyZm.2028e5Hi0gMZg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k2CP52PAtq9Vv7ewkUr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uo_a6mzryIaM3nHLZRr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ddk8UD..MT9feGpbtIA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rNy32uXRd4ffSWSV2t6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lbzD9J37YzpU3NSZ1Pf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9RJ7mBghQny7_tXOdr2F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JYdnI4Rx6OkdoRHCvMSy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hPuIbzgUEttxts8sspC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8YU6ywFmGa5QvoaaDRX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idtQZo4o5syM0B7ALyq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Gh5i.0DakCCakZgLfl_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QHjdJV37nF6JpBRtWT4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2_TaaF_EgU9wcMicL5h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RijZMhSrZSFYfMV45AQ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5GuqL7Ng9m7hjk_1Op2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eaE_2JpLtbt8eER6.f4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F4XMM9qBLRwLa6N.9OL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cIVqity64.zOayneoYK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KmBtvO_bnYEtAx8BkW5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5QC_6kcG565IfcsOrrjL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Og2sRVJPiys_FaDjX4l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LivS0L3ma5hyZ6Plvi7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USfqHcDPp1HZ0g_ULEJ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7sda.7Jyy9ZjsSvu_8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zp3P_Gd.6nQcsAgi3ok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cfwkSDLKHJvziEa5QNs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wjjJms9OCiToipNQmv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ZxqsBzUBey56aHx7h_y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AxRQA.Fwo3ZdSXYkin_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hqscFvyE7vck4lC4l8i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hmfvTMqjuH8gm_o04Gu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CX_VYFxPUy_kcSP1O5a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MkGsyqdF_PlRQtf7STk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IRtW8wrvgwFK5eN.KbE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8us9.FTrFjmB_2huMU_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jGbiugy0yk6h.RV2UmGw"/>
</p:tagLst>
</file>

<file path=ppt/theme/theme1.xml><?xml version="1.0" encoding="utf-8"?>
<a:theme xmlns:a="http://schemas.openxmlformats.org/drawingml/2006/main" name="ZHAW_IMM_Offerte Condecta AG_20140526">
  <a:themeElements>
    <a:clrScheme name="Benutzerdefiniert 2">
      <a:dk1>
        <a:srgbClr val="002C59"/>
      </a:dk1>
      <a:lt1>
        <a:srgbClr val="FFFFFF"/>
      </a:lt1>
      <a:dk2>
        <a:srgbClr val="A5A5A5"/>
      </a:dk2>
      <a:lt2>
        <a:srgbClr val="FFFFFF"/>
      </a:lt2>
      <a:accent1>
        <a:srgbClr val="6FBAED"/>
      </a:accent1>
      <a:accent2>
        <a:srgbClr val="F5C513"/>
      </a:accent2>
      <a:accent3>
        <a:srgbClr val="3ACA36"/>
      </a:accent3>
      <a:accent4>
        <a:srgbClr val="F09530"/>
      </a:accent4>
      <a:accent5>
        <a:srgbClr val="2CE8FC"/>
      </a:accent5>
      <a:accent6>
        <a:srgbClr val="FF7C80"/>
      </a:accent6>
      <a:hlink>
        <a:srgbClr val="002C59"/>
      </a:hlink>
      <a:folHlink>
        <a:srgbClr val="002C59"/>
      </a:folHlink>
    </a:clrScheme>
    <a:fontScheme name="zhaw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19050">
          <a:solidFill>
            <a:schemeClr val="tx1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 lIns="18000" rIns="18000" anchor="ctr"/>
      <a:lstStyle>
        <a:defPPr>
          <a:defRPr b="1" dirty="0"/>
        </a:defPPr>
      </a:lstStyle>
    </a:spDef>
    <a:txDef>
      <a:spPr>
        <a:solidFill>
          <a:schemeClr val="bg1">
            <a:lumMod val="85000"/>
          </a:schemeClr>
        </a:solidFill>
      </a:spPr>
      <a:bodyPr wrap="square" lIns="0" tIns="0" rIns="0" bIns="0" rtlCol="0">
        <a:spAutoFit/>
      </a:bodyPr>
      <a:lstStyle>
        <a:defPPr algn="ctr">
          <a:defRPr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buhler">
  <a:themeElements>
    <a:clrScheme name="buhler 1">
      <a:dk1>
        <a:srgbClr val="000000"/>
      </a:dk1>
      <a:lt1>
        <a:srgbClr val="FFFFFF"/>
      </a:lt1>
      <a:dk2>
        <a:srgbClr val="666699"/>
      </a:dk2>
      <a:lt2>
        <a:srgbClr val="C8C8C8"/>
      </a:lt2>
      <a:accent1>
        <a:srgbClr val="F2F228"/>
      </a:accent1>
      <a:accent2>
        <a:srgbClr val="666666"/>
      </a:accent2>
      <a:accent3>
        <a:srgbClr val="FFFFFF"/>
      </a:accent3>
      <a:accent4>
        <a:srgbClr val="000000"/>
      </a:accent4>
      <a:accent5>
        <a:srgbClr val="F7F7AC"/>
      </a:accent5>
      <a:accent6>
        <a:srgbClr val="5C5C5C"/>
      </a:accent6>
      <a:hlink>
        <a:srgbClr val="F79833"/>
      </a:hlink>
      <a:folHlink>
        <a:srgbClr val="553F58"/>
      </a:folHlink>
    </a:clrScheme>
    <a:fontScheme name="buhl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hler 1">
        <a:dk1>
          <a:srgbClr val="000000"/>
        </a:dk1>
        <a:lt1>
          <a:srgbClr val="FFFFFF"/>
        </a:lt1>
        <a:dk2>
          <a:srgbClr val="666699"/>
        </a:dk2>
        <a:lt2>
          <a:srgbClr val="C8C8C8"/>
        </a:lt2>
        <a:accent1>
          <a:srgbClr val="F2F228"/>
        </a:accent1>
        <a:accent2>
          <a:srgbClr val="666666"/>
        </a:accent2>
        <a:accent3>
          <a:srgbClr val="FFFFFF"/>
        </a:accent3>
        <a:accent4>
          <a:srgbClr val="000000"/>
        </a:accent4>
        <a:accent5>
          <a:srgbClr val="F7F7AC"/>
        </a:accent5>
        <a:accent6>
          <a:srgbClr val="5C5C5C"/>
        </a:accent6>
        <a:hlink>
          <a:srgbClr val="F79833"/>
        </a:hlink>
        <a:folHlink>
          <a:srgbClr val="553F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925BD578D008344AF6758B33F870C79" ma:contentTypeVersion="17" ma:contentTypeDescription="Ein neues Dokument erstellen." ma:contentTypeScope="" ma:versionID="8fd7c5e8dcca1336f5bf572190f78521">
  <xsd:schema xmlns:xsd="http://www.w3.org/2001/XMLSchema" xmlns:xs="http://www.w3.org/2001/XMLSchema" xmlns:p="http://schemas.microsoft.com/office/2006/metadata/properties" xmlns:ns2="98edc102-4944-4d3d-9626-3291db89c4c7" xmlns:ns3="c1fb4289-0384-4a75-8907-fa7609dc90ad" targetNamespace="http://schemas.microsoft.com/office/2006/metadata/properties" ma:root="true" ma:fieldsID="0d1bb621c33d41df21203028e6dbe6c0" ns2:_="" ns3:_="">
    <xsd:import namespace="98edc102-4944-4d3d-9626-3291db89c4c7"/>
    <xsd:import namespace="c1fb4289-0384-4a75-8907-fa7609dc90a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dc102-4944-4d3d-9626-3291db89c4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36063d3-fe07-4341-a1d9-48aa4176741d}" ma:internalName="TaxCatchAll" ma:showField="CatchAllData" ma:web="98edc102-4944-4d3d-9626-3291db89c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b4289-0384-4a75-8907-fa7609dc90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a2924a8c-e8e8-4ed5-9d63-ed4d29b52e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293E4F-9548-4CAD-AD33-E311E9842198}"/>
</file>

<file path=customXml/itemProps2.xml><?xml version="1.0" encoding="utf-8"?>
<ds:datastoreItem xmlns:ds="http://schemas.openxmlformats.org/officeDocument/2006/customXml" ds:itemID="{2C0C4B3F-D10C-4BD1-B2B0-3A892C07EC84}"/>
</file>

<file path=docProps/app.xml><?xml version="1.0" encoding="utf-8"?>
<Properties xmlns="http://schemas.openxmlformats.org/officeDocument/2006/extended-properties" xmlns:vt="http://schemas.openxmlformats.org/officeDocument/2006/docPropsVTypes">
  <Template>ZHAW_IMM_Offerte Condecta AG_20140526</Template>
  <TotalTime>0</TotalTime>
  <Words>1159</Words>
  <Application>Microsoft Office PowerPoint</Application>
  <PresentationFormat>Benutzerdefiniert</PresentationFormat>
  <Paragraphs>450</Paragraphs>
  <Slides>22</Slides>
  <Notes>18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Calibri</vt:lpstr>
      <vt:lpstr>Symbol</vt:lpstr>
      <vt:lpstr>Wingdings</vt:lpstr>
      <vt:lpstr>ZHAW_IMM_Offerte Condecta AG_20140526</vt:lpstr>
      <vt:lpstr>buhler</vt:lpstr>
      <vt:lpstr>think-cell Folie</vt:lpstr>
      <vt:lpstr>PowerPoint-Präsentation</vt:lpstr>
      <vt:lpstr>Einstiegsfrage</vt:lpstr>
      <vt:lpstr>Im Marketing-Mix hat der Preis die stärkste Gewinnwirkung</vt:lpstr>
      <vt:lpstr>Pricing – einen Preis finden und durchsetzen – sollte als Prozess verstanden werden</vt:lpstr>
      <vt:lpstr>Pricing – einen Preis finden und durchsetzen – sollte als Prozess verstanden werden</vt:lpstr>
      <vt:lpstr>Häufig ist der Pricing-Prozess organisatorisch nicht klar verankert</vt:lpstr>
      <vt:lpstr>Backup: Studiensteckbrief</vt:lpstr>
      <vt:lpstr>Die Relevanz des Pricing wird erkannt, die Aktivitäten hinken zum Teil hinterher</vt:lpstr>
      <vt:lpstr>Daten spielen eine grosse Rolle im Pricing-Prozess</vt:lpstr>
      <vt:lpstr>Die Kundenperspektive wird nur von etwa einem Drittel oft bzw. immer erhoben</vt:lpstr>
      <vt:lpstr>Auch das Wissen über preispsychologische Effekte ist noch ausbaubar</vt:lpstr>
      <vt:lpstr>Daten ermöglichen neue Preismodelle –  Beispiel Mobiliar CleverDrive</vt:lpstr>
      <vt:lpstr>Daten ermöglichen neue Preismodelle –  Beispiel Hilti Flottenmanagement</vt:lpstr>
      <vt:lpstr>Daten ermöglichen neue Preismodelle –  Beispiel Teatreneu</vt:lpstr>
      <vt:lpstr>Zielsetzung ist das Value-Based Pricing …</vt:lpstr>
      <vt:lpstr>… und eine Bestimmung des Differentiation Value</vt:lpstr>
      <vt:lpstr>Jedoch betreiben die meisten Unternehmen noch primär Cost-Based Pricing …</vt:lpstr>
      <vt:lpstr>… obwohl die Relevanz des Value-Based Pricing erkannt wird</vt:lpstr>
      <vt:lpstr>Auch im Preiscontrolling besteht noch Nachholbedarf</vt:lpstr>
      <vt:lpstr>Pricing-Software kann den Pricing-Prozess unterstützen</vt:lpstr>
      <vt:lpstr>Zusammenfassung</vt:lpstr>
      <vt:lpstr>Kontakt </vt:lpstr>
    </vt:vector>
  </TitlesOfParts>
  <Company>ZHAW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Müller Steffen (muef)</dc:creator>
  <cp:lastModifiedBy>Müller Steffen (muef)</cp:lastModifiedBy>
  <cp:revision>711</cp:revision>
  <cp:lastPrinted>2023-11-13T11:45:55Z</cp:lastPrinted>
  <dcterms:created xsi:type="dcterms:W3CDTF">2014-06-19T14:48:35Z</dcterms:created>
  <dcterms:modified xsi:type="dcterms:W3CDTF">2023-11-14T11:59:40Z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0d9bad3-6dac-4e9a-89a3-89f3b8d247b2_Enabled">
    <vt:lpwstr>true</vt:lpwstr>
  </property>
  <property fmtid="{D5CDD505-2E9C-101B-9397-08002B2CF9AE}" pid="3" name="MSIP_Label_10d9bad3-6dac-4e9a-89a3-89f3b8d247b2_SetDate">
    <vt:lpwstr>2021-05-25T06:14:23Z</vt:lpwstr>
  </property>
  <property fmtid="{D5CDD505-2E9C-101B-9397-08002B2CF9AE}" pid="4" name="MSIP_Label_10d9bad3-6dac-4e9a-89a3-89f3b8d247b2_Method">
    <vt:lpwstr>Standard</vt:lpwstr>
  </property>
  <property fmtid="{D5CDD505-2E9C-101B-9397-08002B2CF9AE}" pid="5" name="MSIP_Label_10d9bad3-6dac-4e9a-89a3-89f3b8d247b2_Name">
    <vt:lpwstr>10d9bad3-6dac-4e9a-89a3-89f3b8d247b2</vt:lpwstr>
  </property>
  <property fmtid="{D5CDD505-2E9C-101B-9397-08002B2CF9AE}" pid="6" name="MSIP_Label_10d9bad3-6dac-4e9a-89a3-89f3b8d247b2_SiteId">
    <vt:lpwstr>5d1a9f9d-201f-4a10-b983-451cf65cbc1e</vt:lpwstr>
  </property>
  <property fmtid="{D5CDD505-2E9C-101B-9397-08002B2CF9AE}" pid="7" name="MSIP_Label_10d9bad3-6dac-4e9a-89a3-89f3b8d247b2_ActionId">
    <vt:lpwstr>a79f80f8-09aa-4810-868c-3330c994f88a</vt:lpwstr>
  </property>
  <property fmtid="{D5CDD505-2E9C-101B-9397-08002B2CF9AE}" pid="8" name="MSIP_Label_10d9bad3-6dac-4e9a-89a3-89f3b8d247b2_ContentBits">
    <vt:lpwstr>0</vt:lpwstr>
  </property>
</Properties>
</file>